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1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51102B-073D-4637-A178-9D3395C5548E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438D095-6C6A-4102-96C5-210B2CE7E924}">
      <dgm:prSet/>
      <dgm:spPr/>
      <dgm:t>
        <a:bodyPr/>
        <a:lstStyle/>
        <a:p>
          <a:r>
            <a:rPr lang="pt-BR"/>
            <a:t>Fui contratado como cientista de dados júnior pela MovieScope, uma empresa de análise de performance de streaming.</a:t>
          </a:r>
          <a:endParaRPr lang="en-US"/>
        </a:p>
      </dgm:t>
    </dgm:pt>
    <dgm:pt modelId="{C3AA3B69-2139-4B02-AF1A-258EA09D20F0}" type="parTrans" cxnId="{0D48AE35-FA36-4507-B64D-9E6FCFAEFEE1}">
      <dgm:prSet/>
      <dgm:spPr/>
      <dgm:t>
        <a:bodyPr/>
        <a:lstStyle/>
        <a:p>
          <a:endParaRPr lang="en-US"/>
        </a:p>
      </dgm:t>
    </dgm:pt>
    <dgm:pt modelId="{AA1C2505-8472-4E75-9D79-348368416CBD}" type="sibTrans" cxnId="{0D48AE35-FA36-4507-B64D-9E6FCFAEFEE1}">
      <dgm:prSet/>
      <dgm:spPr/>
      <dgm:t>
        <a:bodyPr/>
        <a:lstStyle/>
        <a:p>
          <a:endParaRPr lang="en-US"/>
        </a:p>
      </dgm:t>
    </dgm:pt>
    <dgm:pt modelId="{F45017C8-EB19-4352-9174-5ACE24E37A02}">
      <dgm:prSet/>
      <dgm:spPr/>
      <dgm:t>
        <a:bodyPr/>
        <a:lstStyle/>
        <a:p>
          <a:r>
            <a:rPr lang="pt-BR" b="1"/>
            <a:t>Missão:</a:t>
          </a:r>
          <a:r>
            <a:rPr lang="pt-BR"/>
            <a:t> Analisar o dataset "TMDB 5000" para gerar insights sobre padrões de sucesso, entender o que influencia a nota de um filme e construir um modelo para prever sua avaliação.</a:t>
          </a:r>
          <a:endParaRPr lang="en-US"/>
        </a:p>
      </dgm:t>
    </dgm:pt>
    <dgm:pt modelId="{76DE7F2A-8F66-456A-B63D-9D2BB9EB30DF}" type="parTrans" cxnId="{11618F03-9C78-49DA-A3A9-22938AAFCB67}">
      <dgm:prSet/>
      <dgm:spPr/>
      <dgm:t>
        <a:bodyPr/>
        <a:lstStyle/>
        <a:p>
          <a:endParaRPr lang="en-US"/>
        </a:p>
      </dgm:t>
    </dgm:pt>
    <dgm:pt modelId="{64F06BEF-D38B-44D0-BA77-3AC2844FCA66}" type="sibTrans" cxnId="{11618F03-9C78-49DA-A3A9-22938AAFCB67}">
      <dgm:prSet/>
      <dgm:spPr/>
      <dgm:t>
        <a:bodyPr/>
        <a:lstStyle/>
        <a:p>
          <a:endParaRPr lang="en-US"/>
        </a:p>
      </dgm:t>
    </dgm:pt>
    <dgm:pt modelId="{BB247144-CF4B-4EEE-B611-8292981666F0}">
      <dgm:prSet/>
      <dgm:spPr/>
      <dgm:t>
        <a:bodyPr/>
        <a:lstStyle/>
        <a:p>
          <a:r>
            <a:rPr lang="pt-BR" b="1"/>
            <a:t>Objetivo Final:</a:t>
          </a:r>
          <a:r>
            <a:rPr lang="pt-BR"/>
            <a:t> Transformar dados brutos em inteligência de negócio para a tomada de decisões estratégicas.</a:t>
          </a:r>
          <a:endParaRPr lang="en-US"/>
        </a:p>
      </dgm:t>
    </dgm:pt>
    <dgm:pt modelId="{EB1036E5-4BF8-4697-A1AC-4076F1D9AE3B}" type="parTrans" cxnId="{D9A999BA-153F-4DA8-B8D0-4C3E95F64367}">
      <dgm:prSet/>
      <dgm:spPr/>
      <dgm:t>
        <a:bodyPr/>
        <a:lstStyle/>
        <a:p>
          <a:endParaRPr lang="en-US"/>
        </a:p>
      </dgm:t>
    </dgm:pt>
    <dgm:pt modelId="{622296FE-56EB-4BDE-9577-442ED017CCE1}" type="sibTrans" cxnId="{D9A999BA-153F-4DA8-B8D0-4C3E95F64367}">
      <dgm:prSet/>
      <dgm:spPr/>
      <dgm:t>
        <a:bodyPr/>
        <a:lstStyle/>
        <a:p>
          <a:endParaRPr lang="en-US"/>
        </a:p>
      </dgm:t>
    </dgm:pt>
    <dgm:pt modelId="{C19743D3-0463-4594-8605-0B151BD6838B}" type="pres">
      <dgm:prSet presAssocID="{A551102B-073D-4637-A178-9D3395C5548E}" presName="vert0" presStyleCnt="0">
        <dgm:presLayoutVars>
          <dgm:dir/>
          <dgm:animOne val="branch"/>
          <dgm:animLvl val="lvl"/>
        </dgm:presLayoutVars>
      </dgm:prSet>
      <dgm:spPr/>
    </dgm:pt>
    <dgm:pt modelId="{4C157BC6-ADF2-4AF7-AC12-712CB842F2C6}" type="pres">
      <dgm:prSet presAssocID="{3438D095-6C6A-4102-96C5-210B2CE7E924}" presName="thickLine" presStyleLbl="alignNode1" presStyleIdx="0" presStyleCnt="3"/>
      <dgm:spPr/>
    </dgm:pt>
    <dgm:pt modelId="{2E849D3C-7E9C-4EFF-8761-F2EBECFFD1C3}" type="pres">
      <dgm:prSet presAssocID="{3438D095-6C6A-4102-96C5-210B2CE7E924}" presName="horz1" presStyleCnt="0"/>
      <dgm:spPr/>
    </dgm:pt>
    <dgm:pt modelId="{D2F1112C-1CA3-4D13-B050-FF8E5B2BA1A1}" type="pres">
      <dgm:prSet presAssocID="{3438D095-6C6A-4102-96C5-210B2CE7E924}" presName="tx1" presStyleLbl="revTx" presStyleIdx="0" presStyleCnt="3"/>
      <dgm:spPr/>
    </dgm:pt>
    <dgm:pt modelId="{4BECE495-76E0-4830-B781-57BD62E00606}" type="pres">
      <dgm:prSet presAssocID="{3438D095-6C6A-4102-96C5-210B2CE7E924}" presName="vert1" presStyleCnt="0"/>
      <dgm:spPr/>
    </dgm:pt>
    <dgm:pt modelId="{FE7926CA-1030-4803-853D-6685AB4F6AB5}" type="pres">
      <dgm:prSet presAssocID="{F45017C8-EB19-4352-9174-5ACE24E37A02}" presName="thickLine" presStyleLbl="alignNode1" presStyleIdx="1" presStyleCnt="3"/>
      <dgm:spPr/>
    </dgm:pt>
    <dgm:pt modelId="{5B16B509-C6D8-48F4-9341-193D7FA5EE0C}" type="pres">
      <dgm:prSet presAssocID="{F45017C8-EB19-4352-9174-5ACE24E37A02}" presName="horz1" presStyleCnt="0"/>
      <dgm:spPr/>
    </dgm:pt>
    <dgm:pt modelId="{7AA8906D-6E07-468F-ADDF-9E4DC380855D}" type="pres">
      <dgm:prSet presAssocID="{F45017C8-EB19-4352-9174-5ACE24E37A02}" presName="tx1" presStyleLbl="revTx" presStyleIdx="1" presStyleCnt="3"/>
      <dgm:spPr/>
    </dgm:pt>
    <dgm:pt modelId="{870D117D-6E57-4298-85C0-8120C9B8F85C}" type="pres">
      <dgm:prSet presAssocID="{F45017C8-EB19-4352-9174-5ACE24E37A02}" presName="vert1" presStyleCnt="0"/>
      <dgm:spPr/>
    </dgm:pt>
    <dgm:pt modelId="{F92DB76A-A7A1-43C6-A9E4-F7645F1A29FE}" type="pres">
      <dgm:prSet presAssocID="{BB247144-CF4B-4EEE-B611-8292981666F0}" presName="thickLine" presStyleLbl="alignNode1" presStyleIdx="2" presStyleCnt="3"/>
      <dgm:spPr/>
    </dgm:pt>
    <dgm:pt modelId="{54D21490-A72F-4827-B0A9-C4E3AB708938}" type="pres">
      <dgm:prSet presAssocID="{BB247144-CF4B-4EEE-B611-8292981666F0}" presName="horz1" presStyleCnt="0"/>
      <dgm:spPr/>
    </dgm:pt>
    <dgm:pt modelId="{623979E8-075D-46B4-8FE7-3CEC477DF89A}" type="pres">
      <dgm:prSet presAssocID="{BB247144-CF4B-4EEE-B611-8292981666F0}" presName="tx1" presStyleLbl="revTx" presStyleIdx="2" presStyleCnt="3"/>
      <dgm:spPr/>
    </dgm:pt>
    <dgm:pt modelId="{6D29400B-FBAA-4529-8F15-9BB64F92E632}" type="pres">
      <dgm:prSet presAssocID="{BB247144-CF4B-4EEE-B611-8292981666F0}" presName="vert1" presStyleCnt="0"/>
      <dgm:spPr/>
    </dgm:pt>
  </dgm:ptLst>
  <dgm:cxnLst>
    <dgm:cxn modelId="{11618F03-9C78-49DA-A3A9-22938AAFCB67}" srcId="{A551102B-073D-4637-A178-9D3395C5548E}" destId="{F45017C8-EB19-4352-9174-5ACE24E37A02}" srcOrd="1" destOrd="0" parTransId="{76DE7F2A-8F66-456A-B63D-9D2BB9EB30DF}" sibTransId="{64F06BEF-D38B-44D0-BA77-3AC2844FCA66}"/>
    <dgm:cxn modelId="{0D48AE35-FA36-4507-B64D-9E6FCFAEFEE1}" srcId="{A551102B-073D-4637-A178-9D3395C5548E}" destId="{3438D095-6C6A-4102-96C5-210B2CE7E924}" srcOrd="0" destOrd="0" parTransId="{C3AA3B69-2139-4B02-AF1A-258EA09D20F0}" sibTransId="{AA1C2505-8472-4E75-9D79-348368416CBD}"/>
    <dgm:cxn modelId="{8928996B-0A37-47B8-99BF-C9371054CC4D}" type="presOf" srcId="{F45017C8-EB19-4352-9174-5ACE24E37A02}" destId="{7AA8906D-6E07-468F-ADDF-9E4DC380855D}" srcOrd="0" destOrd="0" presId="urn:microsoft.com/office/officeart/2008/layout/LinedList"/>
    <dgm:cxn modelId="{DEE81D5A-D631-4F7C-84AD-0FEBD5E435D3}" type="presOf" srcId="{3438D095-6C6A-4102-96C5-210B2CE7E924}" destId="{D2F1112C-1CA3-4D13-B050-FF8E5B2BA1A1}" srcOrd="0" destOrd="0" presId="urn:microsoft.com/office/officeart/2008/layout/LinedList"/>
    <dgm:cxn modelId="{4B80BC8B-A8FF-4DC0-8926-14903259AE56}" type="presOf" srcId="{A551102B-073D-4637-A178-9D3395C5548E}" destId="{C19743D3-0463-4594-8605-0B151BD6838B}" srcOrd="0" destOrd="0" presId="urn:microsoft.com/office/officeart/2008/layout/LinedList"/>
    <dgm:cxn modelId="{32E3FCB0-1349-4399-99A0-C343676172EF}" type="presOf" srcId="{BB247144-CF4B-4EEE-B611-8292981666F0}" destId="{623979E8-075D-46B4-8FE7-3CEC477DF89A}" srcOrd="0" destOrd="0" presId="urn:microsoft.com/office/officeart/2008/layout/LinedList"/>
    <dgm:cxn modelId="{D9A999BA-153F-4DA8-B8D0-4C3E95F64367}" srcId="{A551102B-073D-4637-A178-9D3395C5548E}" destId="{BB247144-CF4B-4EEE-B611-8292981666F0}" srcOrd="2" destOrd="0" parTransId="{EB1036E5-4BF8-4697-A1AC-4076F1D9AE3B}" sibTransId="{622296FE-56EB-4BDE-9577-442ED017CCE1}"/>
    <dgm:cxn modelId="{D2B3AAE3-B1E2-4E6A-9BB1-78C1532542E0}" type="presParOf" srcId="{C19743D3-0463-4594-8605-0B151BD6838B}" destId="{4C157BC6-ADF2-4AF7-AC12-712CB842F2C6}" srcOrd="0" destOrd="0" presId="urn:microsoft.com/office/officeart/2008/layout/LinedList"/>
    <dgm:cxn modelId="{F2396A85-FD81-4962-8953-87A25EBF33DF}" type="presParOf" srcId="{C19743D3-0463-4594-8605-0B151BD6838B}" destId="{2E849D3C-7E9C-4EFF-8761-F2EBECFFD1C3}" srcOrd="1" destOrd="0" presId="urn:microsoft.com/office/officeart/2008/layout/LinedList"/>
    <dgm:cxn modelId="{063629D9-96C1-43EB-AF92-69193DBAB742}" type="presParOf" srcId="{2E849D3C-7E9C-4EFF-8761-F2EBECFFD1C3}" destId="{D2F1112C-1CA3-4D13-B050-FF8E5B2BA1A1}" srcOrd="0" destOrd="0" presId="urn:microsoft.com/office/officeart/2008/layout/LinedList"/>
    <dgm:cxn modelId="{CC2A07C2-E125-4393-8D6D-7438B58F2D56}" type="presParOf" srcId="{2E849D3C-7E9C-4EFF-8761-F2EBECFFD1C3}" destId="{4BECE495-76E0-4830-B781-57BD62E00606}" srcOrd="1" destOrd="0" presId="urn:microsoft.com/office/officeart/2008/layout/LinedList"/>
    <dgm:cxn modelId="{C3B49296-F93B-4415-821B-D35A00971B9B}" type="presParOf" srcId="{C19743D3-0463-4594-8605-0B151BD6838B}" destId="{FE7926CA-1030-4803-853D-6685AB4F6AB5}" srcOrd="2" destOrd="0" presId="urn:microsoft.com/office/officeart/2008/layout/LinedList"/>
    <dgm:cxn modelId="{F361F736-88B6-4887-A396-76CEE4758040}" type="presParOf" srcId="{C19743D3-0463-4594-8605-0B151BD6838B}" destId="{5B16B509-C6D8-48F4-9341-193D7FA5EE0C}" srcOrd="3" destOrd="0" presId="urn:microsoft.com/office/officeart/2008/layout/LinedList"/>
    <dgm:cxn modelId="{8661E91D-E98A-4829-8C92-F0729AEE0744}" type="presParOf" srcId="{5B16B509-C6D8-48F4-9341-193D7FA5EE0C}" destId="{7AA8906D-6E07-468F-ADDF-9E4DC380855D}" srcOrd="0" destOrd="0" presId="urn:microsoft.com/office/officeart/2008/layout/LinedList"/>
    <dgm:cxn modelId="{E48E6CC6-712D-4220-8604-AE2F96A6F9A9}" type="presParOf" srcId="{5B16B509-C6D8-48F4-9341-193D7FA5EE0C}" destId="{870D117D-6E57-4298-85C0-8120C9B8F85C}" srcOrd="1" destOrd="0" presId="urn:microsoft.com/office/officeart/2008/layout/LinedList"/>
    <dgm:cxn modelId="{E4C1CF3E-3496-43CF-B5C3-087BBE5A4C6B}" type="presParOf" srcId="{C19743D3-0463-4594-8605-0B151BD6838B}" destId="{F92DB76A-A7A1-43C6-A9E4-F7645F1A29FE}" srcOrd="4" destOrd="0" presId="urn:microsoft.com/office/officeart/2008/layout/LinedList"/>
    <dgm:cxn modelId="{28C96FF8-4794-44B1-9651-DAFCDEBDCF1C}" type="presParOf" srcId="{C19743D3-0463-4594-8605-0B151BD6838B}" destId="{54D21490-A72F-4827-B0A9-C4E3AB708938}" srcOrd="5" destOrd="0" presId="urn:microsoft.com/office/officeart/2008/layout/LinedList"/>
    <dgm:cxn modelId="{2C55A4FC-0738-4249-94D2-9EF725F61B30}" type="presParOf" srcId="{54D21490-A72F-4827-B0A9-C4E3AB708938}" destId="{623979E8-075D-46B4-8FE7-3CEC477DF89A}" srcOrd="0" destOrd="0" presId="urn:microsoft.com/office/officeart/2008/layout/LinedList"/>
    <dgm:cxn modelId="{87D65C00-5FDA-4B5F-8628-FD4A04BC130D}" type="presParOf" srcId="{54D21490-A72F-4827-B0A9-C4E3AB708938}" destId="{6D29400B-FBAA-4529-8F15-9BB64F92E63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FB5ADD9-7149-4626-91D4-7A2898515016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9729A51B-6B29-409E-A0A6-9FB5AC985A0F}">
      <dgm:prSet/>
      <dgm:spPr/>
      <dgm:t>
        <a:bodyPr/>
        <a:lstStyle/>
        <a:p>
          <a:r>
            <a:rPr lang="pt-BR"/>
            <a:t>Utilizamos um conjunto de dados que contém informações de milhares de filmes.</a:t>
          </a:r>
          <a:endParaRPr lang="en-US"/>
        </a:p>
      </dgm:t>
    </dgm:pt>
    <dgm:pt modelId="{B90BB523-6865-444A-8AEF-B844594CECA9}" type="parTrans" cxnId="{E1EA6813-3D7D-4A6A-8BEF-8B7F689CD45B}">
      <dgm:prSet/>
      <dgm:spPr/>
      <dgm:t>
        <a:bodyPr/>
        <a:lstStyle/>
        <a:p>
          <a:endParaRPr lang="en-US"/>
        </a:p>
      </dgm:t>
    </dgm:pt>
    <dgm:pt modelId="{791C101A-C24C-45A2-9767-1BE0D193A1EE}" type="sibTrans" cxnId="{E1EA6813-3D7D-4A6A-8BEF-8B7F689CD45B}">
      <dgm:prSet/>
      <dgm:spPr/>
      <dgm:t>
        <a:bodyPr/>
        <a:lstStyle/>
        <a:p>
          <a:endParaRPr lang="en-US"/>
        </a:p>
      </dgm:t>
    </dgm:pt>
    <dgm:pt modelId="{180A3B73-94E5-4D40-A7FA-A6DBFE0564BF}">
      <dgm:prSet/>
      <dgm:spPr/>
      <dgm:t>
        <a:bodyPr/>
        <a:lstStyle/>
        <a:p>
          <a:r>
            <a:rPr lang="pt-BR"/>
            <a:t>Principais Informações Disponíveis:</a:t>
          </a:r>
          <a:endParaRPr lang="en-US"/>
        </a:p>
      </dgm:t>
    </dgm:pt>
    <dgm:pt modelId="{270407C1-9D08-4C67-A9AE-C43490A21C50}" type="parTrans" cxnId="{44CC8C80-E336-44BA-9A2A-6BFBE296497F}">
      <dgm:prSet/>
      <dgm:spPr/>
      <dgm:t>
        <a:bodyPr/>
        <a:lstStyle/>
        <a:p>
          <a:endParaRPr lang="en-US"/>
        </a:p>
      </dgm:t>
    </dgm:pt>
    <dgm:pt modelId="{21C83D7A-9E96-4A12-9D01-578C139ED1D9}" type="sibTrans" cxnId="{44CC8C80-E336-44BA-9A2A-6BFBE296497F}">
      <dgm:prSet/>
      <dgm:spPr/>
      <dgm:t>
        <a:bodyPr/>
        <a:lstStyle/>
        <a:p>
          <a:endParaRPr lang="en-US"/>
        </a:p>
      </dgm:t>
    </dgm:pt>
    <dgm:pt modelId="{2A761D42-19FB-4BBA-AB32-DD0D776674DE}">
      <dgm:prSet/>
      <dgm:spPr/>
      <dgm:t>
        <a:bodyPr/>
        <a:lstStyle/>
        <a:p>
          <a:r>
            <a:rPr lang="pt-BR"/>
            <a:t>Financeiro: Orçamento e Receita. </a:t>
          </a:r>
          <a:endParaRPr lang="en-US"/>
        </a:p>
      </dgm:t>
    </dgm:pt>
    <dgm:pt modelId="{082BE331-1A23-4D16-B79A-9245DD3B6D18}" type="parTrans" cxnId="{BC826295-686A-417A-B651-CE29D1798CB9}">
      <dgm:prSet/>
      <dgm:spPr/>
      <dgm:t>
        <a:bodyPr/>
        <a:lstStyle/>
        <a:p>
          <a:endParaRPr lang="en-US"/>
        </a:p>
      </dgm:t>
    </dgm:pt>
    <dgm:pt modelId="{7D3D9CE9-EFF5-4571-9E20-64328CD0D123}" type="sibTrans" cxnId="{BC826295-686A-417A-B651-CE29D1798CB9}">
      <dgm:prSet/>
      <dgm:spPr/>
      <dgm:t>
        <a:bodyPr/>
        <a:lstStyle/>
        <a:p>
          <a:endParaRPr lang="en-US"/>
        </a:p>
      </dgm:t>
    </dgm:pt>
    <dgm:pt modelId="{BCBF490B-0DB8-47C6-ACA8-FE9147A73A21}">
      <dgm:prSet/>
      <dgm:spPr/>
      <dgm:t>
        <a:bodyPr/>
        <a:lstStyle/>
        <a:p>
          <a:r>
            <a:rPr lang="pt-BR"/>
            <a:t>Conteúdo: Nome, diretor, elenco, gênero e idioma. </a:t>
          </a:r>
          <a:endParaRPr lang="en-US"/>
        </a:p>
      </dgm:t>
    </dgm:pt>
    <dgm:pt modelId="{A13B9E53-902D-4D36-ABFD-8F4FF48DC4EC}" type="parTrans" cxnId="{B3B7A1AC-2700-44AA-8FC5-4FE70308FBFC}">
      <dgm:prSet/>
      <dgm:spPr/>
      <dgm:t>
        <a:bodyPr/>
        <a:lstStyle/>
        <a:p>
          <a:endParaRPr lang="en-US"/>
        </a:p>
      </dgm:t>
    </dgm:pt>
    <dgm:pt modelId="{C2002704-BED3-44A4-AE72-29FF6C52199F}" type="sibTrans" cxnId="{B3B7A1AC-2700-44AA-8FC5-4FE70308FBFC}">
      <dgm:prSet/>
      <dgm:spPr/>
      <dgm:t>
        <a:bodyPr/>
        <a:lstStyle/>
        <a:p>
          <a:endParaRPr lang="en-US"/>
        </a:p>
      </dgm:t>
    </dgm:pt>
    <dgm:pt modelId="{6AEF68ED-EE84-438A-9D36-4230C9C4B432}">
      <dgm:prSet/>
      <dgm:spPr/>
      <dgm:t>
        <a:bodyPr/>
        <a:lstStyle/>
        <a:p>
          <a:r>
            <a:rPr lang="pt-BR"/>
            <a:t>Métricas de Avaliação: Nota média e contagem de votos. </a:t>
          </a:r>
          <a:endParaRPr lang="en-US"/>
        </a:p>
      </dgm:t>
    </dgm:pt>
    <dgm:pt modelId="{91EF6E5F-33D4-4C64-A409-797276763434}" type="parTrans" cxnId="{FC54F4AD-F2E1-4996-8892-950737A4D7BE}">
      <dgm:prSet/>
      <dgm:spPr/>
      <dgm:t>
        <a:bodyPr/>
        <a:lstStyle/>
        <a:p>
          <a:endParaRPr lang="en-US"/>
        </a:p>
      </dgm:t>
    </dgm:pt>
    <dgm:pt modelId="{877FF46B-7AB7-4EA0-AB8B-7813BBF91E77}" type="sibTrans" cxnId="{FC54F4AD-F2E1-4996-8892-950737A4D7BE}">
      <dgm:prSet/>
      <dgm:spPr/>
      <dgm:t>
        <a:bodyPr/>
        <a:lstStyle/>
        <a:p>
          <a:endParaRPr lang="en-US"/>
        </a:p>
      </dgm:t>
    </dgm:pt>
    <dgm:pt modelId="{D29C5339-8882-4648-B2A6-BD22E14219F6}">
      <dgm:prSet/>
      <dgm:spPr/>
      <dgm:t>
        <a:bodyPr/>
        <a:lstStyle/>
        <a:p>
          <a:r>
            <a:rPr lang="pt-BR"/>
            <a:t>Metadados: Data de lançamento e popularidade.</a:t>
          </a:r>
          <a:endParaRPr lang="en-US"/>
        </a:p>
      </dgm:t>
    </dgm:pt>
    <dgm:pt modelId="{B5E970E8-F674-4E78-BC02-25A55122450A}" type="parTrans" cxnId="{7F7DB5BC-4AC5-4B8A-A2A7-6862F89093DC}">
      <dgm:prSet/>
      <dgm:spPr/>
      <dgm:t>
        <a:bodyPr/>
        <a:lstStyle/>
        <a:p>
          <a:endParaRPr lang="en-US"/>
        </a:p>
      </dgm:t>
    </dgm:pt>
    <dgm:pt modelId="{0382F50D-0B0D-461D-BE79-B38C3CF0B252}" type="sibTrans" cxnId="{7F7DB5BC-4AC5-4B8A-A2A7-6862F89093DC}">
      <dgm:prSet/>
      <dgm:spPr/>
      <dgm:t>
        <a:bodyPr/>
        <a:lstStyle/>
        <a:p>
          <a:endParaRPr lang="en-US"/>
        </a:p>
      </dgm:t>
    </dgm:pt>
    <dgm:pt modelId="{28FAAA5C-23B4-44A1-B548-42E66C923550}" type="pres">
      <dgm:prSet presAssocID="{BFB5ADD9-7149-4626-91D4-7A2898515016}" presName="linear" presStyleCnt="0">
        <dgm:presLayoutVars>
          <dgm:animLvl val="lvl"/>
          <dgm:resizeHandles val="exact"/>
        </dgm:presLayoutVars>
      </dgm:prSet>
      <dgm:spPr/>
    </dgm:pt>
    <dgm:pt modelId="{0EA1DC50-06D9-4281-94AC-D25D42734201}" type="pres">
      <dgm:prSet presAssocID="{9729A51B-6B29-409E-A0A6-9FB5AC985A0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BB986AA-9F92-4963-87ED-7ECA7B27DC86}" type="pres">
      <dgm:prSet presAssocID="{791C101A-C24C-45A2-9767-1BE0D193A1EE}" presName="spacer" presStyleCnt="0"/>
      <dgm:spPr/>
    </dgm:pt>
    <dgm:pt modelId="{9B3167E6-24C2-40FA-B3A5-5F2759884B1D}" type="pres">
      <dgm:prSet presAssocID="{180A3B73-94E5-4D40-A7FA-A6DBFE0564B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DCAD801-F43F-4032-8C5C-23EFC0FFCA59}" type="pres">
      <dgm:prSet presAssocID="{180A3B73-94E5-4D40-A7FA-A6DBFE0564BF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1EA6813-3D7D-4A6A-8BEF-8B7F689CD45B}" srcId="{BFB5ADD9-7149-4626-91D4-7A2898515016}" destId="{9729A51B-6B29-409E-A0A6-9FB5AC985A0F}" srcOrd="0" destOrd="0" parTransId="{B90BB523-6865-444A-8AEF-B844594CECA9}" sibTransId="{791C101A-C24C-45A2-9767-1BE0D193A1EE}"/>
    <dgm:cxn modelId="{EAD8A829-EB9C-4B7E-AFA8-222C4AE9C409}" type="presOf" srcId="{D29C5339-8882-4648-B2A6-BD22E14219F6}" destId="{DDCAD801-F43F-4032-8C5C-23EFC0FFCA59}" srcOrd="0" destOrd="3" presId="urn:microsoft.com/office/officeart/2005/8/layout/vList2"/>
    <dgm:cxn modelId="{3CC0C444-79ED-4C54-B826-A60A42323E73}" type="presOf" srcId="{6AEF68ED-EE84-438A-9D36-4230C9C4B432}" destId="{DDCAD801-F43F-4032-8C5C-23EFC0FFCA59}" srcOrd="0" destOrd="2" presId="urn:microsoft.com/office/officeart/2005/8/layout/vList2"/>
    <dgm:cxn modelId="{44CC8C80-E336-44BA-9A2A-6BFBE296497F}" srcId="{BFB5ADD9-7149-4626-91D4-7A2898515016}" destId="{180A3B73-94E5-4D40-A7FA-A6DBFE0564BF}" srcOrd="1" destOrd="0" parTransId="{270407C1-9D08-4C67-A9AE-C43490A21C50}" sibTransId="{21C83D7A-9E96-4A12-9D01-578C139ED1D9}"/>
    <dgm:cxn modelId="{BC826295-686A-417A-B651-CE29D1798CB9}" srcId="{180A3B73-94E5-4D40-A7FA-A6DBFE0564BF}" destId="{2A761D42-19FB-4BBA-AB32-DD0D776674DE}" srcOrd="0" destOrd="0" parTransId="{082BE331-1A23-4D16-B79A-9245DD3B6D18}" sibTransId="{7D3D9CE9-EFF5-4571-9E20-64328CD0D123}"/>
    <dgm:cxn modelId="{959A61A0-B9D7-4190-968A-75C08692CFF8}" type="presOf" srcId="{BFB5ADD9-7149-4626-91D4-7A2898515016}" destId="{28FAAA5C-23B4-44A1-B548-42E66C923550}" srcOrd="0" destOrd="0" presId="urn:microsoft.com/office/officeart/2005/8/layout/vList2"/>
    <dgm:cxn modelId="{B3B7A1AC-2700-44AA-8FC5-4FE70308FBFC}" srcId="{180A3B73-94E5-4D40-A7FA-A6DBFE0564BF}" destId="{BCBF490B-0DB8-47C6-ACA8-FE9147A73A21}" srcOrd="1" destOrd="0" parTransId="{A13B9E53-902D-4D36-ABFD-8F4FF48DC4EC}" sibTransId="{C2002704-BED3-44A4-AE72-29FF6C52199F}"/>
    <dgm:cxn modelId="{FC54F4AD-F2E1-4996-8892-950737A4D7BE}" srcId="{180A3B73-94E5-4D40-A7FA-A6DBFE0564BF}" destId="{6AEF68ED-EE84-438A-9D36-4230C9C4B432}" srcOrd="2" destOrd="0" parTransId="{91EF6E5F-33D4-4C64-A409-797276763434}" sibTransId="{877FF46B-7AB7-4EA0-AB8B-7813BBF91E77}"/>
    <dgm:cxn modelId="{E048CDB5-6B03-444D-B156-310497661FA1}" type="presOf" srcId="{BCBF490B-0DB8-47C6-ACA8-FE9147A73A21}" destId="{DDCAD801-F43F-4032-8C5C-23EFC0FFCA59}" srcOrd="0" destOrd="1" presId="urn:microsoft.com/office/officeart/2005/8/layout/vList2"/>
    <dgm:cxn modelId="{897E01BC-05C6-489A-9136-922ED5375372}" type="presOf" srcId="{9729A51B-6B29-409E-A0A6-9FB5AC985A0F}" destId="{0EA1DC50-06D9-4281-94AC-D25D42734201}" srcOrd="0" destOrd="0" presId="urn:microsoft.com/office/officeart/2005/8/layout/vList2"/>
    <dgm:cxn modelId="{7F7DB5BC-4AC5-4B8A-A2A7-6862F89093DC}" srcId="{180A3B73-94E5-4D40-A7FA-A6DBFE0564BF}" destId="{D29C5339-8882-4648-B2A6-BD22E14219F6}" srcOrd="3" destOrd="0" parTransId="{B5E970E8-F674-4E78-BC02-25A55122450A}" sibTransId="{0382F50D-0B0D-461D-BE79-B38C3CF0B252}"/>
    <dgm:cxn modelId="{99A5DEFB-5C42-4738-9464-20B25CC34993}" type="presOf" srcId="{2A761D42-19FB-4BBA-AB32-DD0D776674DE}" destId="{DDCAD801-F43F-4032-8C5C-23EFC0FFCA59}" srcOrd="0" destOrd="0" presId="urn:microsoft.com/office/officeart/2005/8/layout/vList2"/>
    <dgm:cxn modelId="{1696B1FC-D0D9-41FF-91BF-2CC7268478C4}" type="presOf" srcId="{180A3B73-94E5-4D40-A7FA-A6DBFE0564BF}" destId="{9B3167E6-24C2-40FA-B3A5-5F2759884B1D}" srcOrd="0" destOrd="0" presId="urn:microsoft.com/office/officeart/2005/8/layout/vList2"/>
    <dgm:cxn modelId="{D0565057-DB08-45F7-87A1-1190C2B126C6}" type="presParOf" srcId="{28FAAA5C-23B4-44A1-B548-42E66C923550}" destId="{0EA1DC50-06D9-4281-94AC-D25D42734201}" srcOrd="0" destOrd="0" presId="urn:microsoft.com/office/officeart/2005/8/layout/vList2"/>
    <dgm:cxn modelId="{BBE20376-A0CA-4A8C-AB15-07C94D6BD941}" type="presParOf" srcId="{28FAAA5C-23B4-44A1-B548-42E66C923550}" destId="{DBB986AA-9F92-4963-87ED-7ECA7B27DC86}" srcOrd="1" destOrd="0" presId="urn:microsoft.com/office/officeart/2005/8/layout/vList2"/>
    <dgm:cxn modelId="{97C4DCD4-D71D-4A38-A9D5-ACDAAD778463}" type="presParOf" srcId="{28FAAA5C-23B4-44A1-B548-42E66C923550}" destId="{9B3167E6-24C2-40FA-B3A5-5F2759884B1D}" srcOrd="2" destOrd="0" presId="urn:microsoft.com/office/officeart/2005/8/layout/vList2"/>
    <dgm:cxn modelId="{83822870-3D63-4FBE-901C-6C04FABBA005}" type="presParOf" srcId="{28FAAA5C-23B4-44A1-B548-42E66C923550}" destId="{DDCAD801-F43F-4032-8C5C-23EFC0FFCA59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8373C85-5E05-4097-A755-94EED9378E01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C7BDD0A-8541-49C0-BF51-093800AA4CC5}">
      <dgm:prSet/>
      <dgm:spPr/>
      <dgm:t>
        <a:bodyPr/>
        <a:lstStyle/>
        <a:p>
          <a:r>
            <a:rPr lang="pt-BR"/>
            <a:t>Unificação: </a:t>
          </a:r>
          <a:endParaRPr lang="en-US"/>
        </a:p>
      </dgm:t>
    </dgm:pt>
    <dgm:pt modelId="{C4E5B4B1-C735-41A9-8C0B-1F242F3C49DF}" type="parTrans" cxnId="{78365DD5-7EB2-431A-9FF9-19776602A81B}">
      <dgm:prSet/>
      <dgm:spPr/>
      <dgm:t>
        <a:bodyPr/>
        <a:lstStyle/>
        <a:p>
          <a:endParaRPr lang="en-US"/>
        </a:p>
      </dgm:t>
    </dgm:pt>
    <dgm:pt modelId="{1ED530BB-C27F-4B79-9F27-18863E3BEC5F}" type="sibTrans" cxnId="{78365DD5-7EB2-431A-9FF9-19776602A81B}">
      <dgm:prSet/>
      <dgm:spPr/>
      <dgm:t>
        <a:bodyPr/>
        <a:lstStyle/>
        <a:p>
          <a:endParaRPr lang="en-US"/>
        </a:p>
      </dgm:t>
    </dgm:pt>
    <dgm:pt modelId="{FBECCF41-08AA-402F-819F-93D2E209B6E2}">
      <dgm:prSet/>
      <dgm:spPr/>
      <dgm:t>
        <a:bodyPr/>
        <a:lstStyle/>
        <a:p>
          <a:r>
            <a:rPr lang="pt-BR"/>
            <a:t>Os dados de filmes e créditos foram unificados em um único dataset para uma análise completa.</a:t>
          </a:r>
          <a:endParaRPr lang="en-US"/>
        </a:p>
      </dgm:t>
    </dgm:pt>
    <dgm:pt modelId="{278A07E1-A9AC-4FE6-B1E2-DE738A470B07}" type="parTrans" cxnId="{9D0D5244-3C68-4BB7-B97C-F6C7B1F5210C}">
      <dgm:prSet/>
      <dgm:spPr/>
      <dgm:t>
        <a:bodyPr/>
        <a:lstStyle/>
        <a:p>
          <a:endParaRPr lang="en-US"/>
        </a:p>
      </dgm:t>
    </dgm:pt>
    <dgm:pt modelId="{3FB02797-CF31-469B-9E9F-7670D7826FFD}" type="sibTrans" cxnId="{9D0D5244-3C68-4BB7-B97C-F6C7B1F5210C}">
      <dgm:prSet/>
      <dgm:spPr/>
      <dgm:t>
        <a:bodyPr/>
        <a:lstStyle/>
        <a:p>
          <a:endParaRPr lang="en-US"/>
        </a:p>
      </dgm:t>
    </dgm:pt>
    <dgm:pt modelId="{F010FE9E-21E1-4EA5-86C2-FBBDE8EA328A}">
      <dgm:prSet/>
      <dgm:spPr/>
      <dgm:t>
        <a:bodyPr/>
        <a:lstStyle/>
        <a:p>
          <a:r>
            <a:rPr lang="pt-BR"/>
            <a:t>Tratamento de Dados Ausentes:</a:t>
          </a:r>
          <a:endParaRPr lang="en-US"/>
        </a:p>
      </dgm:t>
    </dgm:pt>
    <dgm:pt modelId="{C0D01B45-7F22-49C9-BAF1-0D7F6293516D}" type="parTrans" cxnId="{19AE80DB-827C-414B-9801-94EDC0A2CD45}">
      <dgm:prSet/>
      <dgm:spPr/>
      <dgm:t>
        <a:bodyPr/>
        <a:lstStyle/>
        <a:p>
          <a:endParaRPr lang="en-US"/>
        </a:p>
      </dgm:t>
    </dgm:pt>
    <dgm:pt modelId="{8F545B7C-7D24-411E-823D-85C26D5F24F1}" type="sibTrans" cxnId="{19AE80DB-827C-414B-9801-94EDC0A2CD45}">
      <dgm:prSet/>
      <dgm:spPr/>
      <dgm:t>
        <a:bodyPr/>
        <a:lstStyle/>
        <a:p>
          <a:endParaRPr lang="en-US"/>
        </a:p>
      </dgm:t>
    </dgm:pt>
    <dgm:pt modelId="{073D058F-8E1A-4B6E-83D6-2C7BD744C1FE}">
      <dgm:prSet/>
      <dgm:spPr/>
      <dgm:t>
        <a:bodyPr/>
        <a:lstStyle/>
        <a:p>
          <a:r>
            <a:rPr lang="pt-BR"/>
            <a:t>Colunas com muitos dados faltantes e pouco impacto na análise, como homepage e tagline, foram removidas. </a:t>
          </a:r>
          <a:endParaRPr lang="en-US"/>
        </a:p>
      </dgm:t>
    </dgm:pt>
    <dgm:pt modelId="{C8B06D3E-17E0-4D25-947E-BB022AAD52AA}" type="parTrans" cxnId="{89DAC2F4-C129-4960-BD73-9AC2C3840A09}">
      <dgm:prSet/>
      <dgm:spPr/>
      <dgm:t>
        <a:bodyPr/>
        <a:lstStyle/>
        <a:p>
          <a:endParaRPr lang="en-US"/>
        </a:p>
      </dgm:t>
    </dgm:pt>
    <dgm:pt modelId="{DE1E3FD9-2003-4698-B52B-6038C00BD071}" type="sibTrans" cxnId="{89DAC2F4-C129-4960-BD73-9AC2C3840A09}">
      <dgm:prSet/>
      <dgm:spPr/>
      <dgm:t>
        <a:bodyPr/>
        <a:lstStyle/>
        <a:p>
          <a:endParaRPr lang="en-US"/>
        </a:p>
      </dgm:t>
    </dgm:pt>
    <dgm:pt modelId="{889CCF0F-F44F-4ACD-98DF-9DA53D49BFF8}">
      <dgm:prSet/>
      <dgm:spPr/>
      <dgm:t>
        <a:bodyPr/>
        <a:lstStyle/>
        <a:p>
          <a:r>
            <a:rPr lang="pt-BR"/>
            <a:t>Valores nulos em runtime (duração) foram preenchidos com a média geral do dataset. </a:t>
          </a:r>
          <a:endParaRPr lang="en-US"/>
        </a:p>
      </dgm:t>
    </dgm:pt>
    <dgm:pt modelId="{C7446939-B24A-4B83-9DBE-1CC163F47020}" type="parTrans" cxnId="{7E8857AE-92C0-408F-9A87-2A175EFACAA8}">
      <dgm:prSet/>
      <dgm:spPr/>
      <dgm:t>
        <a:bodyPr/>
        <a:lstStyle/>
        <a:p>
          <a:endParaRPr lang="en-US"/>
        </a:p>
      </dgm:t>
    </dgm:pt>
    <dgm:pt modelId="{CC31D902-D4AB-44EA-8768-F1E20341679E}" type="sibTrans" cxnId="{7E8857AE-92C0-408F-9A87-2A175EFACAA8}">
      <dgm:prSet/>
      <dgm:spPr/>
      <dgm:t>
        <a:bodyPr/>
        <a:lstStyle/>
        <a:p>
          <a:endParaRPr lang="en-US"/>
        </a:p>
      </dgm:t>
    </dgm:pt>
    <dgm:pt modelId="{15EC3751-A728-472D-891C-50D9E6892C14}">
      <dgm:prSet/>
      <dgm:spPr/>
      <dgm:t>
        <a:bodyPr/>
        <a:lstStyle/>
        <a:p>
          <a:r>
            <a:rPr lang="pt-BR"/>
            <a:t>Extração de Informação: </a:t>
          </a:r>
          <a:endParaRPr lang="en-US"/>
        </a:p>
      </dgm:t>
    </dgm:pt>
    <dgm:pt modelId="{2C493749-E159-4D9C-AA42-397A9DD387EA}" type="parTrans" cxnId="{E187A0CD-9A63-4F87-9B7C-10E4A0C27771}">
      <dgm:prSet/>
      <dgm:spPr/>
      <dgm:t>
        <a:bodyPr/>
        <a:lstStyle/>
        <a:p>
          <a:endParaRPr lang="en-US"/>
        </a:p>
      </dgm:t>
    </dgm:pt>
    <dgm:pt modelId="{1725BF96-52A9-489F-9983-81426FEE6D92}" type="sibTrans" cxnId="{E187A0CD-9A63-4F87-9B7C-10E4A0C27771}">
      <dgm:prSet/>
      <dgm:spPr/>
      <dgm:t>
        <a:bodyPr/>
        <a:lstStyle/>
        <a:p>
          <a:endParaRPr lang="en-US"/>
        </a:p>
      </dgm:t>
    </dgm:pt>
    <dgm:pt modelId="{D4D79DFC-9E88-4FA2-A147-3ABB28622795}">
      <dgm:prSet/>
      <dgm:spPr/>
      <dgm:t>
        <a:bodyPr/>
        <a:lstStyle/>
        <a:p>
          <a:r>
            <a:rPr lang="pt-BR"/>
            <a:t>O gênero principal e o nome do diretor foram extraídos de colunas em formato JSON para facilitar a análise.</a:t>
          </a:r>
          <a:endParaRPr lang="en-US"/>
        </a:p>
      </dgm:t>
    </dgm:pt>
    <dgm:pt modelId="{D3956792-271D-4086-884D-D47B8A8E0AB2}" type="parTrans" cxnId="{A0A6F8F1-D3C3-4BFD-9F4F-E8D14A3A3202}">
      <dgm:prSet/>
      <dgm:spPr/>
      <dgm:t>
        <a:bodyPr/>
        <a:lstStyle/>
        <a:p>
          <a:endParaRPr lang="en-US"/>
        </a:p>
      </dgm:t>
    </dgm:pt>
    <dgm:pt modelId="{3C4931A9-7A6F-47AB-AC49-FC296D645968}" type="sibTrans" cxnId="{A0A6F8F1-D3C3-4BFD-9F4F-E8D14A3A3202}">
      <dgm:prSet/>
      <dgm:spPr/>
      <dgm:t>
        <a:bodyPr/>
        <a:lstStyle/>
        <a:p>
          <a:endParaRPr lang="en-US"/>
        </a:p>
      </dgm:t>
    </dgm:pt>
    <dgm:pt modelId="{BCA6FC99-7E27-4465-B16D-4E3F13370E7C}" type="pres">
      <dgm:prSet presAssocID="{88373C85-5E05-4097-A755-94EED9378E01}" presName="linear" presStyleCnt="0">
        <dgm:presLayoutVars>
          <dgm:animLvl val="lvl"/>
          <dgm:resizeHandles val="exact"/>
        </dgm:presLayoutVars>
      </dgm:prSet>
      <dgm:spPr/>
    </dgm:pt>
    <dgm:pt modelId="{5C736674-39CE-49B5-8F7C-3C264D86EE19}" type="pres">
      <dgm:prSet presAssocID="{5C7BDD0A-8541-49C0-BF51-093800AA4CC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23A9FCD-31C3-43F9-B4E7-FF257B142588}" type="pres">
      <dgm:prSet presAssocID="{5C7BDD0A-8541-49C0-BF51-093800AA4CC5}" presName="childText" presStyleLbl="revTx" presStyleIdx="0" presStyleCnt="3">
        <dgm:presLayoutVars>
          <dgm:bulletEnabled val="1"/>
        </dgm:presLayoutVars>
      </dgm:prSet>
      <dgm:spPr/>
    </dgm:pt>
    <dgm:pt modelId="{F0AFB8C4-302E-4D99-9509-790C8312FB05}" type="pres">
      <dgm:prSet presAssocID="{F010FE9E-21E1-4EA5-86C2-FBBDE8EA328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8B59494-D909-4AB3-B9EC-4012592BB420}" type="pres">
      <dgm:prSet presAssocID="{F010FE9E-21E1-4EA5-86C2-FBBDE8EA328A}" presName="childText" presStyleLbl="revTx" presStyleIdx="1" presStyleCnt="3">
        <dgm:presLayoutVars>
          <dgm:bulletEnabled val="1"/>
        </dgm:presLayoutVars>
      </dgm:prSet>
      <dgm:spPr/>
    </dgm:pt>
    <dgm:pt modelId="{FBB00DA4-C3A0-4E41-8B02-D896A5CECBC6}" type="pres">
      <dgm:prSet presAssocID="{15EC3751-A728-472D-891C-50D9E6892C14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86E7C6C8-D8EA-4397-83E6-1FC5D74A1D0D}" type="pres">
      <dgm:prSet presAssocID="{15EC3751-A728-472D-891C-50D9E6892C14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FBA55B09-3C6E-43B6-98A9-BD5B246FD3BC}" type="presOf" srcId="{88373C85-5E05-4097-A755-94EED9378E01}" destId="{BCA6FC99-7E27-4465-B16D-4E3F13370E7C}" srcOrd="0" destOrd="0" presId="urn:microsoft.com/office/officeart/2005/8/layout/vList2"/>
    <dgm:cxn modelId="{B6FF3419-5EB3-41D8-BB25-8E2D1B60F673}" type="presOf" srcId="{D4D79DFC-9E88-4FA2-A147-3ABB28622795}" destId="{86E7C6C8-D8EA-4397-83E6-1FC5D74A1D0D}" srcOrd="0" destOrd="0" presId="urn:microsoft.com/office/officeart/2005/8/layout/vList2"/>
    <dgm:cxn modelId="{9D0D5244-3C68-4BB7-B97C-F6C7B1F5210C}" srcId="{5C7BDD0A-8541-49C0-BF51-093800AA4CC5}" destId="{FBECCF41-08AA-402F-819F-93D2E209B6E2}" srcOrd="0" destOrd="0" parTransId="{278A07E1-A9AC-4FE6-B1E2-DE738A470B07}" sibTransId="{3FB02797-CF31-469B-9E9F-7670D7826FFD}"/>
    <dgm:cxn modelId="{C9823369-010A-4FC3-BDF7-DF29335A8494}" type="presOf" srcId="{F010FE9E-21E1-4EA5-86C2-FBBDE8EA328A}" destId="{F0AFB8C4-302E-4D99-9509-790C8312FB05}" srcOrd="0" destOrd="0" presId="urn:microsoft.com/office/officeart/2005/8/layout/vList2"/>
    <dgm:cxn modelId="{37E5F973-14BB-4DD0-80ED-911AE83ABC21}" type="presOf" srcId="{073D058F-8E1A-4B6E-83D6-2C7BD744C1FE}" destId="{F8B59494-D909-4AB3-B9EC-4012592BB420}" srcOrd="0" destOrd="0" presId="urn:microsoft.com/office/officeart/2005/8/layout/vList2"/>
    <dgm:cxn modelId="{7E8857AE-92C0-408F-9A87-2A175EFACAA8}" srcId="{F010FE9E-21E1-4EA5-86C2-FBBDE8EA328A}" destId="{889CCF0F-F44F-4ACD-98DF-9DA53D49BFF8}" srcOrd="1" destOrd="0" parTransId="{C7446939-B24A-4B83-9DBE-1CC163F47020}" sibTransId="{CC31D902-D4AB-44EA-8768-F1E20341679E}"/>
    <dgm:cxn modelId="{FF33DFB6-33A5-4274-AB9E-6099E1712B3F}" type="presOf" srcId="{15EC3751-A728-472D-891C-50D9E6892C14}" destId="{FBB00DA4-C3A0-4E41-8B02-D896A5CECBC6}" srcOrd="0" destOrd="0" presId="urn:microsoft.com/office/officeart/2005/8/layout/vList2"/>
    <dgm:cxn modelId="{DF5029C3-41A6-4E89-82EF-8F1B5512D522}" type="presOf" srcId="{FBECCF41-08AA-402F-819F-93D2E209B6E2}" destId="{223A9FCD-31C3-43F9-B4E7-FF257B142588}" srcOrd="0" destOrd="0" presId="urn:microsoft.com/office/officeart/2005/8/layout/vList2"/>
    <dgm:cxn modelId="{E187A0CD-9A63-4F87-9B7C-10E4A0C27771}" srcId="{88373C85-5E05-4097-A755-94EED9378E01}" destId="{15EC3751-A728-472D-891C-50D9E6892C14}" srcOrd="2" destOrd="0" parTransId="{2C493749-E159-4D9C-AA42-397A9DD387EA}" sibTransId="{1725BF96-52A9-489F-9983-81426FEE6D92}"/>
    <dgm:cxn modelId="{78365DD5-7EB2-431A-9FF9-19776602A81B}" srcId="{88373C85-5E05-4097-A755-94EED9378E01}" destId="{5C7BDD0A-8541-49C0-BF51-093800AA4CC5}" srcOrd="0" destOrd="0" parTransId="{C4E5B4B1-C735-41A9-8C0B-1F242F3C49DF}" sibTransId="{1ED530BB-C27F-4B79-9F27-18863E3BEC5F}"/>
    <dgm:cxn modelId="{19AE80DB-827C-414B-9801-94EDC0A2CD45}" srcId="{88373C85-5E05-4097-A755-94EED9378E01}" destId="{F010FE9E-21E1-4EA5-86C2-FBBDE8EA328A}" srcOrd="1" destOrd="0" parTransId="{C0D01B45-7F22-49C9-BAF1-0D7F6293516D}" sibTransId="{8F545B7C-7D24-411E-823D-85C26D5F24F1}"/>
    <dgm:cxn modelId="{C1FA47F1-35F8-4E14-9446-B8A82010EF76}" type="presOf" srcId="{5C7BDD0A-8541-49C0-BF51-093800AA4CC5}" destId="{5C736674-39CE-49B5-8F7C-3C264D86EE19}" srcOrd="0" destOrd="0" presId="urn:microsoft.com/office/officeart/2005/8/layout/vList2"/>
    <dgm:cxn modelId="{A0A6F8F1-D3C3-4BFD-9F4F-E8D14A3A3202}" srcId="{15EC3751-A728-472D-891C-50D9E6892C14}" destId="{D4D79DFC-9E88-4FA2-A147-3ABB28622795}" srcOrd="0" destOrd="0" parTransId="{D3956792-271D-4086-884D-D47B8A8E0AB2}" sibTransId="{3C4931A9-7A6F-47AB-AC49-FC296D645968}"/>
    <dgm:cxn modelId="{89DAC2F4-C129-4960-BD73-9AC2C3840A09}" srcId="{F010FE9E-21E1-4EA5-86C2-FBBDE8EA328A}" destId="{073D058F-8E1A-4B6E-83D6-2C7BD744C1FE}" srcOrd="0" destOrd="0" parTransId="{C8B06D3E-17E0-4D25-947E-BB022AAD52AA}" sibTransId="{DE1E3FD9-2003-4698-B52B-6038C00BD071}"/>
    <dgm:cxn modelId="{162B92F9-A6FB-4078-B063-6762B7E0D60E}" type="presOf" srcId="{889CCF0F-F44F-4ACD-98DF-9DA53D49BFF8}" destId="{F8B59494-D909-4AB3-B9EC-4012592BB420}" srcOrd="0" destOrd="1" presId="urn:microsoft.com/office/officeart/2005/8/layout/vList2"/>
    <dgm:cxn modelId="{3414BAED-F626-49C2-891F-70577DF2E97A}" type="presParOf" srcId="{BCA6FC99-7E27-4465-B16D-4E3F13370E7C}" destId="{5C736674-39CE-49B5-8F7C-3C264D86EE19}" srcOrd="0" destOrd="0" presId="urn:microsoft.com/office/officeart/2005/8/layout/vList2"/>
    <dgm:cxn modelId="{3A808117-EDC6-43A8-8318-08BCB701F165}" type="presParOf" srcId="{BCA6FC99-7E27-4465-B16D-4E3F13370E7C}" destId="{223A9FCD-31C3-43F9-B4E7-FF257B142588}" srcOrd="1" destOrd="0" presId="urn:microsoft.com/office/officeart/2005/8/layout/vList2"/>
    <dgm:cxn modelId="{6304706C-6800-40C5-8531-01C8A1E80678}" type="presParOf" srcId="{BCA6FC99-7E27-4465-B16D-4E3F13370E7C}" destId="{F0AFB8C4-302E-4D99-9509-790C8312FB05}" srcOrd="2" destOrd="0" presId="urn:microsoft.com/office/officeart/2005/8/layout/vList2"/>
    <dgm:cxn modelId="{736C7136-9DC2-439A-8C2B-A1FD11E82E38}" type="presParOf" srcId="{BCA6FC99-7E27-4465-B16D-4E3F13370E7C}" destId="{F8B59494-D909-4AB3-B9EC-4012592BB420}" srcOrd="3" destOrd="0" presId="urn:microsoft.com/office/officeart/2005/8/layout/vList2"/>
    <dgm:cxn modelId="{62792030-E161-471A-B369-53793951B541}" type="presParOf" srcId="{BCA6FC99-7E27-4465-B16D-4E3F13370E7C}" destId="{FBB00DA4-C3A0-4E41-8B02-D896A5CECBC6}" srcOrd="4" destOrd="0" presId="urn:microsoft.com/office/officeart/2005/8/layout/vList2"/>
    <dgm:cxn modelId="{C96A8E4E-89B5-4879-8A8D-1FDF235C8D4D}" type="presParOf" srcId="{BCA6FC99-7E27-4465-B16D-4E3F13370E7C}" destId="{86E7C6C8-D8EA-4397-83E6-1FC5D74A1D0D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B8CF4DD-B170-483F-ADAE-BE91DC1453FC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3ADFE63-B9F7-4133-AB3F-FFC5ED9EC496}">
      <dgm:prSet/>
      <dgm:spPr/>
      <dgm:t>
        <a:bodyPr/>
        <a:lstStyle/>
        <a:p>
          <a:r>
            <a:rPr lang="pt-BR"/>
            <a:t>Nota Média: </a:t>
          </a:r>
          <a:endParaRPr lang="en-US"/>
        </a:p>
      </dgm:t>
    </dgm:pt>
    <dgm:pt modelId="{E50EB5D0-D643-4941-9754-341D4C17F27A}" type="parTrans" cxnId="{22D75594-7B2D-41A7-8A2A-4748A97FCCFE}">
      <dgm:prSet/>
      <dgm:spPr/>
      <dgm:t>
        <a:bodyPr/>
        <a:lstStyle/>
        <a:p>
          <a:endParaRPr lang="en-US"/>
        </a:p>
      </dgm:t>
    </dgm:pt>
    <dgm:pt modelId="{3C74695E-CDF3-4B39-A56F-A3BDCB3D58BF}" type="sibTrans" cxnId="{22D75594-7B2D-41A7-8A2A-4748A97FCCFE}">
      <dgm:prSet/>
      <dgm:spPr/>
      <dgm:t>
        <a:bodyPr/>
        <a:lstStyle/>
        <a:p>
          <a:endParaRPr lang="en-US"/>
        </a:p>
      </dgm:t>
    </dgm:pt>
    <dgm:pt modelId="{61A904EC-51E3-43F0-B5CE-DE214A7AD17B}">
      <dgm:prSet/>
      <dgm:spPr/>
      <dgm:t>
        <a:bodyPr/>
        <a:lstStyle/>
        <a:p>
          <a:r>
            <a:rPr lang="pt-BR"/>
            <a:t>A média (6.31) e a mediana (6.30) são muito próximas, com um baixo desvio padrão. Isso sugere que a maioria dos filmes possui uma avaliação consistente, concentrada em torno da nota 6. </a:t>
          </a:r>
          <a:endParaRPr lang="en-US"/>
        </a:p>
      </dgm:t>
    </dgm:pt>
    <dgm:pt modelId="{521A85CC-A5E0-4CCC-B2C4-7AC862A2391D}" type="parTrans" cxnId="{E81666FC-C01A-4B5F-8ADB-0FE4DBFDC01D}">
      <dgm:prSet/>
      <dgm:spPr/>
      <dgm:t>
        <a:bodyPr/>
        <a:lstStyle/>
        <a:p>
          <a:endParaRPr lang="en-US"/>
        </a:p>
      </dgm:t>
    </dgm:pt>
    <dgm:pt modelId="{632FAC41-B7FA-456E-AFDD-7266FBA847CE}" type="sibTrans" cxnId="{E81666FC-C01A-4B5F-8ADB-0FE4DBFDC01D}">
      <dgm:prSet/>
      <dgm:spPr/>
      <dgm:t>
        <a:bodyPr/>
        <a:lstStyle/>
        <a:p>
          <a:endParaRPr lang="en-US"/>
        </a:p>
      </dgm:t>
    </dgm:pt>
    <dgm:pt modelId="{6D38881B-C76A-41A4-8252-70CCB5076799}">
      <dgm:prSet/>
      <dgm:spPr/>
      <dgm:t>
        <a:bodyPr/>
        <a:lstStyle/>
        <a:p>
          <a:r>
            <a:rPr lang="pt-BR"/>
            <a:t>Popularidade: </a:t>
          </a:r>
          <a:endParaRPr lang="en-US"/>
        </a:p>
      </dgm:t>
    </dgm:pt>
    <dgm:pt modelId="{FB863A9F-3CFD-40D0-B4C6-628DBF3F3A23}" type="parTrans" cxnId="{F7AEEBA9-0894-4FF1-8F22-D6497C314E6D}">
      <dgm:prSet/>
      <dgm:spPr/>
      <dgm:t>
        <a:bodyPr/>
        <a:lstStyle/>
        <a:p>
          <a:endParaRPr lang="en-US"/>
        </a:p>
      </dgm:t>
    </dgm:pt>
    <dgm:pt modelId="{7BB66A43-A895-4A61-B595-81FB3E37A7AB}" type="sibTrans" cxnId="{F7AEEBA9-0894-4FF1-8F22-D6497C314E6D}">
      <dgm:prSet/>
      <dgm:spPr/>
      <dgm:t>
        <a:bodyPr/>
        <a:lstStyle/>
        <a:p>
          <a:endParaRPr lang="en-US"/>
        </a:p>
      </dgm:t>
    </dgm:pt>
    <dgm:pt modelId="{91A25BEF-9788-46BE-8B1D-F56F466BF390}">
      <dgm:prSet/>
      <dgm:spPr/>
      <dgm:t>
        <a:bodyPr/>
        <a:lstStyle/>
        <a:p>
          <a:r>
            <a:rPr lang="pt-BR"/>
            <a:t>Assim como os dados financeiros, a popularidade também apresenta grande diferença entre média e mediana, indicando que poucos filmes alcançam um nível de popularidade extremamente alto.</a:t>
          </a:r>
          <a:endParaRPr lang="en-US"/>
        </a:p>
      </dgm:t>
    </dgm:pt>
    <dgm:pt modelId="{B983C6A8-45E6-4E91-BEA8-53D03DBB3D60}" type="parTrans" cxnId="{12FFBF98-3AA8-4D66-B4BA-51038C8E0F58}">
      <dgm:prSet/>
      <dgm:spPr/>
      <dgm:t>
        <a:bodyPr/>
        <a:lstStyle/>
        <a:p>
          <a:endParaRPr lang="en-US"/>
        </a:p>
      </dgm:t>
    </dgm:pt>
    <dgm:pt modelId="{07532F13-75E0-4336-9E49-73D0260B1FA8}" type="sibTrans" cxnId="{12FFBF98-3AA8-4D66-B4BA-51038C8E0F58}">
      <dgm:prSet/>
      <dgm:spPr/>
      <dgm:t>
        <a:bodyPr/>
        <a:lstStyle/>
        <a:p>
          <a:endParaRPr lang="en-US"/>
        </a:p>
      </dgm:t>
    </dgm:pt>
    <dgm:pt modelId="{B01A5AFB-0879-4731-AF75-0B1074001EC2}" type="pres">
      <dgm:prSet presAssocID="{6B8CF4DD-B170-483F-ADAE-BE91DC1453FC}" presName="linear" presStyleCnt="0">
        <dgm:presLayoutVars>
          <dgm:dir/>
          <dgm:animLvl val="lvl"/>
          <dgm:resizeHandles val="exact"/>
        </dgm:presLayoutVars>
      </dgm:prSet>
      <dgm:spPr/>
    </dgm:pt>
    <dgm:pt modelId="{6B3EB7A9-7CA9-4424-A3B4-0B16E56DF9C3}" type="pres">
      <dgm:prSet presAssocID="{B3ADFE63-B9F7-4133-AB3F-FFC5ED9EC496}" presName="parentLin" presStyleCnt="0"/>
      <dgm:spPr/>
    </dgm:pt>
    <dgm:pt modelId="{700BEA06-598E-4497-B6E4-872B8978F07C}" type="pres">
      <dgm:prSet presAssocID="{B3ADFE63-B9F7-4133-AB3F-FFC5ED9EC496}" presName="parentLeftMargin" presStyleLbl="node1" presStyleIdx="0" presStyleCnt="2"/>
      <dgm:spPr/>
    </dgm:pt>
    <dgm:pt modelId="{24D09808-CE22-4968-8C6D-EFD65140F614}" type="pres">
      <dgm:prSet presAssocID="{B3ADFE63-B9F7-4133-AB3F-FFC5ED9EC49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F9447BB-7FB7-45D7-B1BF-96B683DC1F14}" type="pres">
      <dgm:prSet presAssocID="{B3ADFE63-B9F7-4133-AB3F-FFC5ED9EC496}" presName="negativeSpace" presStyleCnt="0"/>
      <dgm:spPr/>
    </dgm:pt>
    <dgm:pt modelId="{B5CA2632-5B17-4E96-924C-790F0274460C}" type="pres">
      <dgm:prSet presAssocID="{B3ADFE63-B9F7-4133-AB3F-FFC5ED9EC496}" presName="childText" presStyleLbl="conFgAcc1" presStyleIdx="0" presStyleCnt="2">
        <dgm:presLayoutVars>
          <dgm:bulletEnabled val="1"/>
        </dgm:presLayoutVars>
      </dgm:prSet>
      <dgm:spPr/>
    </dgm:pt>
    <dgm:pt modelId="{E136AA58-A5B3-4B90-AD1B-77606722C7A0}" type="pres">
      <dgm:prSet presAssocID="{3C74695E-CDF3-4B39-A56F-A3BDCB3D58BF}" presName="spaceBetweenRectangles" presStyleCnt="0"/>
      <dgm:spPr/>
    </dgm:pt>
    <dgm:pt modelId="{DD2AEB43-B2A7-44B5-A117-5FCEE1A94CE7}" type="pres">
      <dgm:prSet presAssocID="{6D38881B-C76A-41A4-8252-70CCB5076799}" presName="parentLin" presStyleCnt="0"/>
      <dgm:spPr/>
    </dgm:pt>
    <dgm:pt modelId="{884C70D5-AB40-44EA-A7E0-54C4F5702D93}" type="pres">
      <dgm:prSet presAssocID="{6D38881B-C76A-41A4-8252-70CCB5076799}" presName="parentLeftMargin" presStyleLbl="node1" presStyleIdx="0" presStyleCnt="2"/>
      <dgm:spPr/>
    </dgm:pt>
    <dgm:pt modelId="{06C596F2-94F9-45DD-9553-E2D5008F094E}" type="pres">
      <dgm:prSet presAssocID="{6D38881B-C76A-41A4-8252-70CCB5076799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FE4C604-7E90-41C7-9320-E2F064E3C93B}" type="pres">
      <dgm:prSet presAssocID="{6D38881B-C76A-41A4-8252-70CCB5076799}" presName="negativeSpace" presStyleCnt="0"/>
      <dgm:spPr/>
    </dgm:pt>
    <dgm:pt modelId="{BE9C56E9-B8AD-474C-A3CA-BE786475CB0E}" type="pres">
      <dgm:prSet presAssocID="{6D38881B-C76A-41A4-8252-70CCB5076799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76644313-3E07-4A75-853B-0562277594A7}" type="presOf" srcId="{6D38881B-C76A-41A4-8252-70CCB5076799}" destId="{884C70D5-AB40-44EA-A7E0-54C4F5702D93}" srcOrd="0" destOrd="0" presId="urn:microsoft.com/office/officeart/2005/8/layout/list1"/>
    <dgm:cxn modelId="{99061855-844E-4622-A591-485A52A7F188}" type="presOf" srcId="{61A904EC-51E3-43F0-B5CE-DE214A7AD17B}" destId="{B5CA2632-5B17-4E96-924C-790F0274460C}" srcOrd="0" destOrd="0" presId="urn:microsoft.com/office/officeart/2005/8/layout/list1"/>
    <dgm:cxn modelId="{1072047A-C0F2-4F52-B93C-E7C92440C130}" type="presOf" srcId="{B3ADFE63-B9F7-4133-AB3F-FFC5ED9EC496}" destId="{24D09808-CE22-4968-8C6D-EFD65140F614}" srcOrd="1" destOrd="0" presId="urn:microsoft.com/office/officeart/2005/8/layout/list1"/>
    <dgm:cxn modelId="{22D75594-7B2D-41A7-8A2A-4748A97FCCFE}" srcId="{6B8CF4DD-B170-483F-ADAE-BE91DC1453FC}" destId="{B3ADFE63-B9F7-4133-AB3F-FFC5ED9EC496}" srcOrd="0" destOrd="0" parTransId="{E50EB5D0-D643-4941-9754-341D4C17F27A}" sibTransId="{3C74695E-CDF3-4B39-A56F-A3BDCB3D58BF}"/>
    <dgm:cxn modelId="{CD2DF395-988A-4964-9A63-078962EF685C}" type="presOf" srcId="{B3ADFE63-B9F7-4133-AB3F-FFC5ED9EC496}" destId="{700BEA06-598E-4497-B6E4-872B8978F07C}" srcOrd="0" destOrd="0" presId="urn:microsoft.com/office/officeart/2005/8/layout/list1"/>
    <dgm:cxn modelId="{12FFBF98-3AA8-4D66-B4BA-51038C8E0F58}" srcId="{6D38881B-C76A-41A4-8252-70CCB5076799}" destId="{91A25BEF-9788-46BE-8B1D-F56F466BF390}" srcOrd="0" destOrd="0" parTransId="{B983C6A8-45E6-4E91-BEA8-53D03DBB3D60}" sibTransId="{07532F13-75E0-4336-9E49-73D0260B1FA8}"/>
    <dgm:cxn modelId="{7E897199-FF9D-4EC9-AFD7-DC6D779A37B8}" type="presOf" srcId="{6B8CF4DD-B170-483F-ADAE-BE91DC1453FC}" destId="{B01A5AFB-0879-4731-AF75-0B1074001EC2}" srcOrd="0" destOrd="0" presId="urn:microsoft.com/office/officeart/2005/8/layout/list1"/>
    <dgm:cxn modelId="{F7AEEBA9-0894-4FF1-8F22-D6497C314E6D}" srcId="{6B8CF4DD-B170-483F-ADAE-BE91DC1453FC}" destId="{6D38881B-C76A-41A4-8252-70CCB5076799}" srcOrd="1" destOrd="0" parTransId="{FB863A9F-3CFD-40D0-B4C6-628DBF3F3A23}" sibTransId="{7BB66A43-A895-4A61-B595-81FB3E37A7AB}"/>
    <dgm:cxn modelId="{51FF63D7-43AC-4BC6-ADE2-1CC41BD0B5B9}" type="presOf" srcId="{91A25BEF-9788-46BE-8B1D-F56F466BF390}" destId="{BE9C56E9-B8AD-474C-A3CA-BE786475CB0E}" srcOrd="0" destOrd="0" presId="urn:microsoft.com/office/officeart/2005/8/layout/list1"/>
    <dgm:cxn modelId="{062135E1-DE9D-488A-BA82-2F56ED057F5A}" type="presOf" srcId="{6D38881B-C76A-41A4-8252-70CCB5076799}" destId="{06C596F2-94F9-45DD-9553-E2D5008F094E}" srcOrd="1" destOrd="0" presId="urn:microsoft.com/office/officeart/2005/8/layout/list1"/>
    <dgm:cxn modelId="{E81666FC-C01A-4B5F-8ADB-0FE4DBFDC01D}" srcId="{B3ADFE63-B9F7-4133-AB3F-FFC5ED9EC496}" destId="{61A904EC-51E3-43F0-B5CE-DE214A7AD17B}" srcOrd="0" destOrd="0" parTransId="{521A85CC-A5E0-4CCC-B2C4-7AC862A2391D}" sibTransId="{632FAC41-B7FA-456E-AFDD-7266FBA847CE}"/>
    <dgm:cxn modelId="{18BB06CD-48F7-4C04-A60A-25AA08E3F4E4}" type="presParOf" srcId="{B01A5AFB-0879-4731-AF75-0B1074001EC2}" destId="{6B3EB7A9-7CA9-4424-A3B4-0B16E56DF9C3}" srcOrd="0" destOrd="0" presId="urn:microsoft.com/office/officeart/2005/8/layout/list1"/>
    <dgm:cxn modelId="{FE0DF164-B8B7-4CA1-8C18-1435B74DA599}" type="presParOf" srcId="{6B3EB7A9-7CA9-4424-A3B4-0B16E56DF9C3}" destId="{700BEA06-598E-4497-B6E4-872B8978F07C}" srcOrd="0" destOrd="0" presId="urn:microsoft.com/office/officeart/2005/8/layout/list1"/>
    <dgm:cxn modelId="{4560D05B-EEFB-4836-A595-379AE8720F21}" type="presParOf" srcId="{6B3EB7A9-7CA9-4424-A3B4-0B16E56DF9C3}" destId="{24D09808-CE22-4968-8C6D-EFD65140F614}" srcOrd="1" destOrd="0" presId="urn:microsoft.com/office/officeart/2005/8/layout/list1"/>
    <dgm:cxn modelId="{65F0D20E-DE23-4CFD-BB89-B4C95DF8432E}" type="presParOf" srcId="{B01A5AFB-0879-4731-AF75-0B1074001EC2}" destId="{8F9447BB-7FB7-45D7-B1BF-96B683DC1F14}" srcOrd="1" destOrd="0" presId="urn:microsoft.com/office/officeart/2005/8/layout/list1"/>
    <dgm:cxn modelId="{2B17E7FE-1B4D-4B66-BBD3-203DBBA5E574}" type="presParOf" srcId="{B01A5AFB-0879-4731-AF75-0B1074001EC2}" destId="{B5CA2632-5B17-4E96-924C-790F0274460C}" srcOrd="2" destOrd="0" presId="urn:microsoft.com/office/officeart/2005/8/layout/list1"/>
    <dgm:cxn modelId="{B29F70FA-D609-434D-98FF-47C735BC1104}" type="presParOf" srcId="{B01A5AFB-0879-4731-AF75-0B1074001EC2}" destId="{E136AA58-A5B3-4B90-AD1B-77606722C7A0}" srcOrd="3" destOrd="0" presId="urn:microsoft.com/office/officeart/2005/8/layout/list1"/>
    <dgm:cxn modelId="{94FDBE51-6A95-4960-B4C1-E56AA0500B04}" type="presParOf" srcId="{B01A5AFB-0879-4731-AF75-0B1074001EC2}" destId="{DD2AEB43-B2A7-44B5-A117-5FCEE1A94CE7}" srcOrd="4" destOrd="0" presId="urn:microsoft.com/office/officeart/2005/8/layout/list1"/>
    <dgm:cxn modelId="{97D44526-C59B-400E-B18E-150742C1292F}" type="presParOf" srcId="{DD2AEB43-B2A7-44B5-A117-5FCEE1A94CE7}" destId="{884C70D5-AB40-44EA-A7E0-54C4F5702D93}" srcOrd="0" destOrd="0" presId="urn:microsoft.com/office/officeart/2005/8/layout/list1"/>
    <dgm:cxn modelId="{9D540A55-5060-4231-81DE-CA2AAD556EB3}" type="presParOf" srcId="{DD2AEB43-B2A7-44B5-A117-5FCEE1A94CE7}" destId="{06C596F2-94F9-45DD-9553-E2D5008F094E}" srcOrd="1" destOrd="0" presId="urn:microsoft.com/office/officeart/2005/8/layout/list1"/>
    <dgm:cxn modelId="{9771677E-3958-4C1A-85DD-1D4D72A3F1B5}" type="presParOf" srcId="{B01A5AFB-0879-4731-AF75-0B1074001EC2}" destId="{8FE4C604-7E90-41C7-9320-E2F064E3C93B}" srcOrd="5" destOrd="0" presId="urn:microsoft.com/office/officeart/2005/8/layout/list1"/>
    <dgm:cxn modelId="{EB84A8DD-8E03-4E3A-A7D2-FF654EE0E37C}" type="presParOf" srcId="{B01A5AFB-0879-4731-AF75-0B1074001EC2}" destId="{BE9C56E9-B8AD-474C-A3CA-BE786475CB0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B1809A4-75D7-4494-B4E9-F32C32BC8DDD}" type="doc">
      <dgm:prSet loTypeId="urn:microsoft.com/office/officeart/2005/8/layout/list1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71977355-A8DB-4A38-837A-3F35E05A881B}">
      <dgm:prSet/>
      <dgm:spPr/>
      <dgm:t>
        <a:bodyPr/>
        <a:lstStyle/>
        <a:p>
          <a:r>
            <a:rPr lang="pt-BR"/>
            <a:t>Sugestões de Negócio: </a:t>
          </a:r>
          <a:endParaRPr lang="en-US"/>
        </a:p>
      </dgm:t>
    </dgm:pt>
    <dgm:pt modelId="{378B1120-5AAA-485A-8F0D-46CB7F13F11F}" type="parTrans" cxnId="{3DD740B9-2540-4146-B319-9E503E6479F6}">
      <dgm:prSet/>
      <dgm:spPr/>
      <dgm:t>
        <a:bodyPr/>
        <a:lstStyle/>
        <a:p>
          <a:endParaRPr lang="en-US"/>
        </a:p>
      </dgm:t>
    </dgm:pt>
    <dgm:pt modelId="{0D0BAAF4-B422-45DC-8C63-85C7E88ED1E4}" type="sibTrans" cxnId="{3DD740B9-2540-4146-B319-9E503E6479F6}">
      <dgm:prSet/>
      <dgm:spPr/>
      <dgm:t>
        <a:bodyPr/>
        <a:lstStyle/>
        <a:p>
          <a:endParaRPr lang="en-US"/>
        </a:p>
      </dgm:t>
    </dgm:pt>
    <dgm:pt modelId="{756E8A3C-B897-4FEC-AD55-B2A7D1E22759}">
      <dgm:prSet/>
      <dgm:spPr/>
      <dgm:t>
        <a:bodyPr/>
        <a:lstStyle/>
        <a:p>
          <a:r>
            <a:rPr lang="pt-BR"/>
            <a:t>Análise de Risco: Para investimentos de menor risco, focar em gêneros com avaliações consistentemente boas, como Drama e Crime.</a:t>
          </a:r>
          <a:endParaRPr lang="en-US"/>
        </a:p>
      </dgm:t>
    </dgm:pt>
    <dgm:pt modelId="{DB309787-1053-4560-B2C8-CDAB6A3E0A4A}" type="parTrans" cxnId="{8AB57C85-A5B7-4BF0-823D-45DCDEF4C3A9}">
      <dgm:prSet/>
      <dgm:spPr/>
      <dgm:t>
        <a:bodyPr/>
        <a:lstStyle/>
        <a:p>
          <a:endParaRPr lang="en-US"/>
        </a:p>
      </dgm:t>
    </dgm:pt>
    <dgm:pt modelId="{2857C057-E25E-4F6A-8F44-A230F835DF26}" type="sibTrans" cxnId="{8AB57C85-A5B7-4BF0-823D-45DCDEF4C3A9}">
      <dgm:prSet/>
      <dgm:spPr/>
      <dgm:t>
        <a:bodyPr/>
        <a:lstStyle/>
        <a:p>
          <a:endParaRPr lang="en-US"/>
        </a:p>
      </dgm:t>
    </dgm:pt>
    <dgm:pt modelId="{72D55688-21BE-451E-B09D-DF2D65E00052}">
      <dgm:prSet/>
      <dgm:spPr/>
      <dgm:t>
        <a:bodyPr/>
        <a:lstStyle/>
        <a:p>
          <a:r>
            <a:rPr lang="pt-BR"/>
            <a:t>Identificar "Gemas Escondidas": Estudar a fundo os filmes de baixo orçamento e alta receita para identificar padrões de sucesso que não dependem de grandes investimentos.</a:t>
          </a:r>
          <a:endParaRPr lang="en-US"/>
        </a:p>
      </dgm:t>
    </dgm:pt>
    <dgm:pt modelId="{1B796DCC-CF42-4DA3-BA91-0E5CCDA92C22}" type="parTrans" cxnId="{0FFBC8D6-1EE3-42E6-93D4-3A425C1CF677}">
      <dgm:prSet/>
      <dgm:spPr/>
      <dgm:t>
        <a:bodyPr/>
        <a:lstStyle/>
        <a:p>
          <a:endParaRPr lang="en-US"/>
        </a:p>
      </dgm:t>
    </dgm:pt>
    <dgm:pt modelId="{CF64E28B-F351-480D-A194-F04D1AA0738E}" type="sibTrans" cxnId="{0FFBC8D6-1EE3-42E6-93D4-3A425C1CF677}">
      <dgm:prSet/>
      <dgm:spPr/>
      <dgm:t>
        <a:bodyPr/>
        <a:lstStyle/>
        <a:p>
          <a:endParaRPr lang="en-US"/>
        </a:p>
      </dgm:t>
    </dgm:pt>
    <dgm:pt modelId="{17D54EC3-12F5-44E8-8AD6-2DC711AFC07C}">
      <dgm:prSet/>
      <dgm:spPr/>
      <dgm:t>
        <a:bodyPr/>
        <a:lstStyle/>
        <a:p>
          <a:r>
            <a:rPr lang="pt-BR"/>
            <a:t>Próximos Passos:</a:t>
          </a:r>
          <a:endParaRPr lang="en-US"/>
        </a:p>
      </dgm:t>
    </dgm:pt>
    <dgm:pt modelId="{AAB38861-91F3-43CC-9FFA-A6CED99FE981}" type="parTrans" cxnId="{AF3A41D8-882C-4758-9470-41C184CE027C}">
      <dgm:prSet/>
      <dgm:spPr/>
      <dgm:t>
        <a:bodyPr/>
        <a:lstStyle/>
        <a:p>
          <a:endParaRPr lang="en-US"/>
        </a:p>
      </dgm:t>
    </dgm:pt>
    <dgm:pt modelId="{5F0C2424-EFED-4239-9FAA-C3CBB8F09F46}" type="sibTrans" cxnId="{AF3A41D8-882C-4758-9470-41C184CE027C}">
      <dgm:prSet/>
      <dgm:spPr/>
      <dgm:t>
        <a:bodyPr/>
        <a:lstStyle/>
        <a:p>
          <a:endParaRPr lang="en-US"/>
        </a:p>
      </dgm:t>
    </dgm:pt>
    <dgm:pt modelId="{21627ED3-7DBA-4F54-A4EF-DE11982E6AF9}">
      <dgm:prSet/>
      <dgm:spPr/>
      <dgm:t>
        <a:bodyPr/>
        <a:lstStyle/>
        <a:p>
          <a:r>
            <a:rPr lang="pt-BR"/>
            <a:t>Aprimorar o modelo preditivo incluindo variáveis como o diretor principal, atores do elenco e palavras-chave do enredo.</a:t>
          </a:r>
          <a:endParaRPr lang="en-US"/>
        </a:p>
      </dgm:t>
    </dgm:pt>
    <dgm:pt modelId="{94E40882-9B82-4B8F-8EA3-BF41C6AB3917}" type="parTrans" cxnId="{EE40E9B8-C57C-44CE-BEAC-CAFAFDC88FFC}">
      <dgm:prSet/>
      <dgm:spPr/>
      <dgm:t>
        <a:bodyPr/>
        <a:lstStyle/>
        <a:p>
          <a:endParaRPr lang="en-US"/>
        </a:p>
      </dgm:t>
    </dgm:pt>
    <dgm:pt modelId="{6212EDEA-3F34-4E08-B002-47846EEC690A}" type="sibTrans" cxnId="{EE40E9B8-C57C-44CE-BEAC-CAFAFDC88FFC}">
      <dgm:prSet/>
      <dgm:spPr/>
      <dgm:t>
        <a:bodyPr/>
        <a:lstStyle/>
        <a:p>
          <a:endParaRPr lang="en-US"/>
        </a:p>
      </dgm:t>
    </dgm:pt>
    <dgm:pt modelId="{57AF5EE2-F0E3-40FD-B89E-5ED4091DBE4A}">
      <dgm:prSet/>
      <dgm:spPr/>
      <dgm:t>
        <a:bodyPr/>
        <a:lstStyle/>
        <a:p>
          <a:r>
            <a:rPr lang="pt-BR"/>
            <a:t>Realizar uma análise de sentimento a partir das sinopses (overview) para criar uma nova variável preditiva.</a:t>
          </a:r>
          <a:endParaRPr lang="en-US"/>
        </a:p>
      </dgm:t>
    </dgm:pt>
    <dgm:pt modelId="{2C8B34BC-C26C-4965-B03E-01B3339A5A99}" type="parTrans" cxnId="{12AE71BD-B662-44BF-BE06-641D7EB0D030}">
      <dgm:prSet/>
      <dgm:spPr/>
      <dgm:t>
        <a:bodyPr/>
        <a:lstStyle/>
        <a:p>
          <a:endParaRPr lang="en-US"/>
        </a:p>
      </dgm:t>
    </dgm:pt>
    <dgm:pt modelId="{000313F6-D1FB-4F64-B8EF-D002D656C197}" type="sibTrans" cxnId="{12AE71BD-B662-44BF-BE06-641D7EB0D030}">
      <dgm:prSet/>
      <dgm:spPr/>
      <dgm:t>
        <a:bodyPr/>
        <a:lstStyle/>
        <a:p>
          <a:endParaRPr lang="en-US"/>
        </a:p>
      </dgm:t>
    </dgm:pt>
    <dgm:pt modelId="{3669FCDE-A220-4AA1-AFB0-62A9CEDFA74D}">
      <dgm:prSet/>
      <dgm:spPr/>
      <dgm:t>
        <a:bodyPr/>
        <a:lstStyle/>
        <a:p>
          <a:r>
            <a:rPr lang="pt-BR"/>
            <a:t>Analisar a performance dos filmes ao longo dos anos para identificar tendências de gênero e popularidade.</a:t>
          </a:r>
          <a:endParaRPr lang="en-US"/>
        </a:p>
      </dgm:t>
    </dgm:pt>
    <dgm:pt modelId="{6ED9BA9B-2DC6-46A1-A540-34C2683A5780}" type="parTrans" cxnId="{C5EC9413-F2A2-405D-85DC-B47E1104C3C1}">
      <dgm:prSet/>
      <dgm:spPr/>
      <dgm:t>
        <a:bodyPr/>
        <a:lstStyle/>
        <a:p>
          <a:endParaRPr lang="en-US"/>
        </a:p>
      </dgm:t>
    </dgm:pt>
    <dgm:pt modelId="{EA2045B7-5988-4794-BF97-FE2BF593446A}" type="sibTrans" cxnId="{C5EC9413-F2A2-405D-85DC-B47E1104C3C1}">
      <dgm:prSet/>
      <dgm:spPr/>
      <dgm:t>
        <a:bodyPr/>
        <a:lstStyle/>
        <a:p>
          <a:endParaRPr lang="en-US"/>
        </a:p>
      </dgm:t>
    </dgm:pt>
    <dgm:pt modelId="{BCD2197D-9336-406F-A6AE-6E6E91F184A3}" type="pres">
      <dgm:prSet presAssocID="{3B1809A4-75D7-4494-B4E9-F32C32BC8DDD}" presName="linear" presStyleCnt="0">
        <dgm:presLayoutVars>
          <dgm:dir/>
          <dgm:animLvl val="lvl"/>
          <dgm:resizeHandles val="exact"/>
        </dgm:presLayoutVars>
      </dgm:prSet>
      <dgm:spPr/>
    </dgm:pt>
    <dgm:pt modelId="{63A97B35-4E3F-4A3E-8442-9C44792F37F6}" type="pres">
      <dgm:prSet presAssocID="{71977355-A8DB-4A38-837A-3F35E05A881B}" presName="parentLin" presStyleCnt="0"/>
      <dgm:spPr/>
    </dgm:pt>
    <dgm:pt modelId="{A5CEE51F-FB4B-4766-BF06-860CE254E03B}" type="pres">
      <dgm:prSet presAssocID="{71977355-A8DB-4A38-837A-3F35E05A881B}" presName="parentLeftMargin" presStyleLbl="node1" presStyleIdx="0" presStyleCnt="2"/>
      <dgm:spPr/>
    </dgm:pt>
    <dgm:pt modelId="{F3BE56F3-8E64-4A0E-906F-6F611419EBF4}" type="pres">
      <dgm:prSet presAssocID="{71977355-A8DB-4A38-837A-3F35E05A881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D5F305C-F3D4-4439-B38E-D909AAD79D37}" type="pres">
      <dgm:prSet presAssocID="{71977355-A8DB-4A38-837A-3F35E05A881B}" presName="negativeSpace" presStyleCnt="0"/>
      <dgm:spPr/>
    </dgm:pt>
    <dgm:pt modelId="{1B2D3A42-BF32-48B9-A76D-360D08C5DFFD}" type="pres">
      <dgm:prSet presAssocID="{71977355-A8DB-4A38-837A-3F35E05A881B}" presName="childText" presStyleLbl="conFgAcc1" presStyleIdx="0" presStyleCnt="2">
        <dgm:presLayoutVars>
          <dgm:bulletEnabled val="1"/>
        </dgm:presLayoutVars>
      </dgm:prSet>
      <dgm:spPr/>
    </dgm:pt>
    <dgm:pt modelId="{E6DEED31-D0FF-4468-B0B8-CF6D5E50818D}" type="pres">
      <dgm:prSet presAssocID="{0D0BAAF4-B422-45DC-8C63-85C7E88ED1E4}" presName="spaceBetweenRectangles" presStyleCnt="0"/>
      <dgm:spPr/>
    </dgm:pt>
    <dgm:pt modelId="{B7B00872-4AD5-427E-859B-DF895BAFE9FB}" type="pres">
      <dgm:prSet presAssocID="{17D54EC3-12F5-44E8-8AD6-2DC711AFC07C}" presName="parentLin" presStyleCnt="0"/>
      <dgm:spPr/>
    </dgm:pt>
    <dgm:pt modelId="{73A214C5-A761-47AC-80F4-AD300AF790C5}" type="pres">
      <dgm:prSet presAssocID="{17D54EC3-12F5-44E8-8AD6-2DC711AFC07C}" presName="parentLeftMargin" presStyleLbl="node1" presStyleIdx="0" presStyleCnt="2"/>
      <dgm:spPr/>
    </dgm:pt>
    <dgm:pt modelId="{9A3E0124-802A-4A4E-99AB-9E90E8046BEA}" type="pres">
      <dgm:prSet presAssocID="{17D54EC3-12F5-44E8-8AD6-2DC711AFC07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72AED8E-C2FF-44D0-BB95-194B5DC74F46}" type="pres">
      <dgm:prSet presAssocID="{17D54EC3-12F5-44E8-8AD6-2DC711AFC07C}" presName="negativeSpace" presStyleCnt="0"/>
      <dgm:spPr/>
    </dgm:pt>
    <dgm:pt modelId="{08731A89-C621-4B39-9615-7ACF6C4500AA}" type="pres">
      <dgm:prSet presAssocID="{17D54EC3-12F5-44E8-8AD6-2DC711AFC07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FABEE30D-B326-474A-B63B-D34682154975}" type="presOf" srcId="{71977355-A8DB-4A38-837A-3F35E05A881B}" destId="{F3BE56F3-8E64-4A0E-906F-6F611419EBF4}" srcOrd="1" destOrd="0" presId="urn:microsoft.com/office/officeart/2005/8/layout/list1"/>
    <dgm:cxn modelId="{C5EC9413-F2A2-405D-85DC-B47E1104C3C1}" srcId="{17D54EC3-12F5-44E8-8AD6-2DC711AFC07C}" destId="{3669FCDE-A220-4AA1-AFB0-62A9CEDFA74D}" srcOrd="2" destOrd="0" parTransId="{6ED9BA9B-2DC6-46A1-A540-34C2683A5780}" sibTransId="{EA2045B7-5988-4794-BF97-FE2BF593446A}"/>
    <dgm:cxn modelId="{71079C15-D326-44C2-AC80-BEE64A553096}" type="presOf" srcId="{17D54EC3-12F5-44E8-8AD6-2DC711AFC07C}" destId="{73A214C5-A761-47AC-80F4-AD300AF790C5}" srcOrd="0" destOrd="0" presId="urn:microsoft.com/office/officeart/2005/8/layout/list1"/>
    <dgm:cxn modelId="{5AD5332D-BC7F-47FC-89DA-EF80C785F4AF}" type="presOf" srcId="{57AF5EE2-F0E3-40FD-B89E-5ED4091DBE4A}" destId="{08731A89-C621-4B39-9615-7ACF6C4500AA}" srcOrd="0" destOrd="1" presId="urn:microsoft.com/office/officeart/2005/8/layout/list1"/>
    <dgm:cxn modelId="{444FEE43-A31B-451B-98D7-50BAE0E92B81}" type="presOf" srcId="{756E8A3C-B897-4FEC-AD55-B2A7D1E22759}" destId="{1B2D3A42-BF32-48B9-A76D-360D08C5DFFD}" srcOrd="0" destOrd="0" presId="urn:microsoft.com/office/officeart/2005/8/layout/list1"/>
    <dgm:cxn modelId="{0AFA9C73-54D4-42EA-BE72-1790BD850404}" type="presOf" srcId="{3669FCDE-A220-4AA1-AFB0-62A9CEDFA74D}" destId="{08731A89-C621-4B39-9615-7ACF6C4500AA}" srcOrd="0" destOrd="2" presId="urn:microsoft.com/office/officeart/2005/8/layout/list1"/>
    <dgm:cxn modelId="{8AB57C85-A5B7-4BF0-823D-45DCDEF4C3A9}" srcId="{71977355-A8DB-4A38-837A-3F35E05A881B}" destId="{756E8A3C-B897-4FEC-AD55-B2A7D1E22759}" srcOrd="0" destOrd="0" parTransId="{DB309787-1053-4560-B2C8-CDAB6A3E0A4A}" sibTransId="{2857C057-E25E-4F6A-8F44-A230F835DF26}"/>
    <dgm:cxn modelId="{574CF69F-66FA-484F-854C-66A0375B904E}" type="presOf" srcId="{3B1809A4-75D7-4494-B4E9-F32C32BC8DDD}" destId="{BCD2197D-9336-406F-A6AE-6E6E91F184A3}" srcOrd="0" destOrd="0" presId="urn:microsoft.com/office/officeart/2005/8/layout/list1"/>
    <dgm:cxn modelId="{EE40E9B8-C57C-44CE-BEAC-CAFAFDC88FFC}" srcId="{17D54EC3-12F5-44E8-8AD6-2DC711AFC07C}" destId="{21627ED3-7DBA-4F54-A4EF-DE11982E6AF9}" srcOrd="0" destOrd="0" parTransId="{94E40882-9B82-4B8F-8EA3-BF41C6AB3917}" sibTransId="{6212EDEA-3F34-4E08-B002-47846EEC690A}"/>
    <dgm:cxn modelId="{3DD740B9-2540-4146-B319-9E503E6479F6}" srcId="{3B1809A4-75D7-4494-B4E9-F32C32BC8DDD}" destId="{71977355-A8DB-4A38-837A-3F35E05A881B}" srcOrd="0" destOrd="0" parTransId="{378B1120-5AAA-485A-8F0D-46CB7F13F11F}" sibTransId="{0D0BAAF4-B422-45DC-8C63-85C7E88ED1E4}"/>
    <dgm:cxn modelId="{12AE71BD-B662-44BF-BE06-641D7EB0D030}" srcId="{17D54EC3-12F5-44E8-8AD6-2DC711AFC07C}" destId="{57AF5EE2-F0E3-40FD-B89E-5ED4091DBE4A}" srcOrd="1" destOrd="0" parTransId="{2C8B34BC-C26C-4965-B03E-01B3339A5A99}" sibTransId="{000313F6-D1FB-4F64-B8EF-D002D656C197}"/>
    <dgm:cxn modelId="{33D02DD5-3B8F-4667-9797-2605DD7136D6}" type="presOf" srcId="{72D55688-21BE-451E-B09D-DF2D65E00052}" destId="{1B2D3A42-BF32-48B9-A76D-360D08C5DFFD}" srcOrd="0" destOrd="1" presId="urn:microsoft.com/office/officeart/2005/8/layout/list1"/>
    <dgm:cxn modelId="{0FFBC8D6-1EE3-42E6-93D4-3A425C1CF677}" srcId="{71977355-A8DB-4A38-837A-3F35E05A881B}" destId="{72D55688-21BE-451E-B09D-DF2D65E00052}" srcOrd="1" destOrd="0" parTransId="{1B796DCC-CF42-4DA3-BA91-0E5CCDA92C22}" sibTransId="{CF64E28B-F351-480D-A194-F04D1AA0738E}"/>
    <dgm:cxn modelId="{AF3A41D8-882C-4758-9470-41C184CE027C}" srcId="{3B1809A4-75D7-4494-B4E9-F32C32BC8DDD}" destId="{17D54EC3-12F5-44E8-8AD6-2DC711AFC07C}" srcOrd="1" destOrd="0" parTransId="{AAB38861-91F3-43CC-9FFA-A6CED99FE981}" sibTransId="{5F0C2424-EFED-4239-9FAA-C3CBB8F09F46}"/>
    <dgm:cxn modelId="{5FA363E7-8CA8-4E3D-A8B9-0BED1F7C187E}" type="presOf" srcId="{17D54EC3-12F5-44E8-8AD6-2DC711AFC07C}" destId="{9A3E0124-802A-4A4E-99AB-9E90E8046BEA}" srcOrd="1" destOrd="0" presId="urn:microsoft.com/office/officeart/2005/8/layout/list1"/>
    <dgm:cxn modelId="{1D3571F8-152B-4F0B-A8B8-C0C3966BE108}" type="presOf" srcId="{21627ED3-7DBA-4F54-A4EF-DE11982E6AF9}" destId="{08731A89-C621-4B39-9615-7ACF6C4500AA}" srcOrd="0" destOrd="0" presId="urn:microsoft.com/office/officeart/2005/8/layout/list1"/>
    <dgm:cxn modelId="{D5521EFE-9493-4A5E-81BF-84E4A2FDFB13}" type="presOf" srcId="{71977355-A8DB-4A38-837A-3F35E05A881B}" destId="{A5CEE51F-FB4B-4766-BF06-860CE254E03B}" srcOrd="0" destOrd="0" presId="urn:microsoft.com/office/officeart/2005/8/layout/list1"/>
    <dgm:cxn modelId="{95564376-DF54-4425-BCBC-DF545186182C}" type="presParOf" srcId="{BCD2197D-9336-406F-A6AE-6E6E91F184A3}" destId="{63A97B35-4E3F-4A3E-8442-9C44792F37F6}" srcOrd="0" destOrd="0" presId="urn:microsoft.com/office/officeart/2005/8/layout/list1"/>
    <dgm:cxn modelId="{FBFF46EA-A057-45A7-A7E5-2B7D89864988}" type="presParOf" srcId="{63A97B35-4E3F-4A3E-8442-9C44792F37F6}" destId="{A5CEE51F-FB4B-4766-BF06-860CE254E03B}" srcOrd="0" destOrd="0" presId="urn:microsoft.com/office/officeart/2005/8/layout/list1"/>
    <dgm:cxn modelId="{AC41BEC1-9C18-494F-961B-598EFFE2D00C}" type="presParOf" srcId="{63A97B35-4E3F-4A3E-8442-9C44792F37F6}" destId="{F3BE56F3-8E64-4A0E-906F-6F611419EBF4}" srcOrd="1" destOrd="0" presId="urn:microsoft.com/office/officeart/2005/8/layout/list1"/>
    <dgm:cxn modelId="{90FC1A0F-CBEF-4756-B97C-C2BED03AA5A8}" type="presParOf" srcId="{BCD2197D-9336-406F-A6AE-6E6E91F184A3}" destId="{DD5F305C-F3D4-4439-B38E-D909AAD79D37}" srcOrd="1" destOrd="0" presId="urn:microsoft.com/office/officeart/2005/8/layout/list1"/>
    <dgm:cxn modelId="{AD0E802A-AFA8-412D-833B-252972B37F3A}" type="presParOf" srcId="{BCD2197D-9336-406F-A6AE-6E6E91F184A3}" destId="{1B2D3A42-BF32-48B9-A76D-360D08C5DFFD}" srcOrd="2" destOrd="0" presId="urn:microsoft.com/office/officeart/2005/8/layout/list1"/>
    <dgm:cxn modelId="{9F64D6DF-D23F-4713-B470-1941094556E4}" type="presParOf" srcId="{BCD2197D-9336-406F-A6AE-6E6E91F184A3}" destId="{E6DEED31-D0FF-4468-B0B8-CF6D5E50818D}" srcOrd="3" destOrd="0" presId="urn:microsoft.com/office/officeart/2005/8/layout/list1"/>
    <dgm:cxn modelId="{F102BCCC-2582-4727-B60A-651132C3DAFD}" type="presParOf" srcId="{BCD2197D-9336-406F-A6AE-6E6E91F184A3}" destId="{B7B00872-4AD5-427E-859B-DF895BAFE9FB}" srcOrd="4" destOrd="0" presId="urn:microsoft.com/office/officeart/2005/8/layout/list1"/>
    <dgm:cxn modelId="{CE8907BF-DB55-43E2-986E-F58C7D43F4D3}" type="presParOf" srcId="{B7B00872-4AD5-427E-859B-DF895BAFE9FB}" destId="{73A214C5-A761-47AC-80F4-AD300AF790C5}" srcOrd="0" destOrd="0" presId="urn:microsoft.com/office/officeart/2005/8/layout/list1"/>
    <dgm:cxn modelId="{77E5E9A4-A80A-4C27-93DF-8017FD8942F0}" type="presParOf" srcId="{B7B00872-4AD5-427E-859B-DF895BAFE9FB}" destId="{9A3E0124-802A-4A4E-99AB-9E90E8046BEA}" srcOrd="1" destOrd="0" presId="urn:microsoft.com/office/officeart/2005/8/layout/list1"/>
    <dgm:cxn modelId="{3BE4E4CC-46D4-406A-995E-00A3A1E328F3}" type="presParOf" srcId="{BCD2197D-9336-406F-A6AE-6E6E91F184A3}" destId="{572AED8E-C2FF-44D0-BB95-194B5DC74F46}" srcOrd="5" destOrd="0" presId="urn:microsoft.com/office/officeart/2005/8/layout/list1"/>
    <dgm:cxn modelId="{DA933581-9AB5-403C-8E45-EC64AAC6B80E}" type="presParOf" srcId="{BCD2197D-9336-406F-A6AE-6E6E91F184A3}" destId="{08731A89-C621-4B39-9615-7ACF6C4500A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157BC6-ADF2-4AF7-AC12-712CB842F2C6}">
      <dsp:nvSpPr>
        <dsp:cNvPr id="0" name=""/>
        <dsp:cNvSpPr/>
      </dsp:nvSpPr>
      <dsp:spPr>
        <a:xfrm>
          <a:off x="0" y="2870"/>
          <a:ext cx="630160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F1112C-1CA3-4D13-B050-FF8E5B2BA1A1}">
      <dsp:nvSpPr>
        <dsp:cNvPr id="0" name=""/>
        <dsp:cNvSpPr/>
      </dsp:nvSpPr>
      <dsp:spPr>
        <a:xfrm>
          <a:off x="0" y="2870"/>
          <a:ext cx="6301601" cy="19576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/>
            <a:t>Fui contratado como cientista de dados júnior pela MovieScope, uma empresa de análise de performance de streaming.</a:t>
          </a:r>
          <a:endParaRPr lang="en-US" sz="2500" kern="1200"/>
        </a:p>
      </dsp:txBody>
      <dsp:txXfrm>
        <a:off x="0" y="2870"/>
        <a:ext cx="6301601" cy="1957689"/>
      </dsp:txXfrm>
    </dsp:sp>
    <dsp:sp modelId="{FE7926CA-1030-4803-853D-6685AB4F6AB5}">
      <dsp:nvSpPr>
        <dsp:cNvPr id="0" name=""/>
        <dsp:cNvSpPr/>
      </dsp:nvSpPr>
      <dsp:spPr>
        <a:xfrm>
          <a:off x="0" y="1960559"/>
          <a:ext cx="6301601" cy="0"/>
        </a:xfrm>
        <a:prstGeom prst="line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A8906D-6E07-468F-ADDF-9E4DC380855D}">
      <dsp:nvSpPr>
        <dsp:cNvPr id="0" name=""/>
        <dsp:cNvSpPr/>
      </dsp:nvSpPr>
      <dsp:spPr>
        <a:xfrm>
          <a:off x="0" y="1960559"/>
          <a:ext cx="6301601" cy="19576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b="1" kern="1200"/>
            <a:t>Missão:</a:t>
          </a:r>
          <a:r>
            <a:rPr lang="pt-BR" sz="2500" kern="1200"/>
            <a:t> Analisar o dataset "TMDB 5000" para gerar insights sobre padrões de sucesso, entender o que influencia a nota de um filme e construir um modelo para prever sua avaliação.</a:t>
          </a:r>
          <a:endParaRPr lang="en-US" sz="2500" kern="1200"/>
        </a:p>
      </dsp:txBody>
      <dsp:txXfrm>
        <a:off x="0" y="1960559"/>
        <a:ext cx="6301601" cy="1957689"/>
      </dsp:txXfrm>
    </dsp:sp>
    <dsp:sp modelId="{F92DB76A-A7A1-43C6-A9E4-F7645F1A29FE}">
      <dsp:nvSpPr>
        <dsp:cNvPr id="0" name=""/>
        <dsp:cNvSpPr/>
      </dsp:nvSpPr>
      <dsp:spPr>
        <a:xfrm>
          <a:off x="0" y="3918249"/>
          <a:ext cx="6301601" cy="0"/>
        </a:xfrm>
        <a:prstGeom prst="line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3979E8-075D-46B4-8FE7-3CEC477DF89A}">
      <dsp:nvSpPr>
        <dsp:cNvPr id="0" name=""/>
        <dsp:cNvSpPr/>
      </dsp:nvSpPr>
      <dsp:spPr>
        <a:xfrm>
          <a:off x="0" y="3918249"/>
          <a:ext cx="6301601" cy="19576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b="1" kern="1200"/>
            <a:t>Objetivo Final:</a:t>
          </a:r>
          <a:r>
            <a:rPr lang="pt-BR" sz="2500" kern="1200"/>
            <a:t> Transformar dados brutos em inteligência de negócio para a tomada de decisões estratégicas.</a:t>
          </a:r>
          <a:endParaRPr lang="en-US" sz="2500" kern="1200"/>
        </a:p>
      </dsp:txBody>
      <dsp:txXfrm>
        <a:off x="0" y="3918249"/>
        <a:ext cx="6301601" cy="19576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A1DC50-06D9-4281-94AC-D25D42734201}">
      <dsp:nvSpPr>
        <dsp:cNvPr id="0" name=""/>
        <dsp:cNvSpPr/>
      </dsp:nvSpPr>
      <dsp:spPr>
        <a:xfrm>
          <a:off x="0" y="12289"/>
          <a:ext cx="6301601" cy="15947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/>
            <a:t>Utilizamos um conjunto de dados que contém informações de milhares de filmes.</a:t>
          </a:r>
          <a:endParaRPr lang="en-US" sz="2900" kern="1200"/>
        </a:p>
      </dsp:txBody>
      <dsp:txXfrm>
        <a:off x="77847" y="90136"/>
        <a:ext cx="6145907" cy="1439016"/>
      </dsp:txXfrm>
    </dsp:sp>
    <dsp:sp modelId="{9B3167E6-24C2-40FA-B3A5-5F2759884B1D}">
      <dsp:nvSpPr>
        <dsp:cNvPr id="0" name=""/>
        <dsp:cNvSpPr/>
      </dsp:nvSpPr>
      <dsp:spPr>
        <a:xfrm>
          <a:off x="0" y="1690519"/>
          <a:ext cx="6301601" cy="159471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/>
            <a:t>Principais Informações Disponíveis:</a:t>
          </a:r>
          <a:endParaRPr lang="en-US" sz="2900" kern="1200"/>
        </a:p>
      </dsp:txBody>
      <dsp:txXfrm>
        <a:off x="77847" y="1768366"/>
        <a:ext cx="6145907" cy="1439016"/>
      </dsp:txXfrm>
    </dsp:sp>
    <dsp:sp modelId="{DDCAD801-F43F-4032-8C5C-23EFC0FFCA59}">
      <dsp:nvSpPr>
        <dsp:cNvPr id="0" name=""/>
        <dsp:cNvSpPr/>
      </dsp:nvSpPr>
      <dsp:spPr>
        <a:xfrm>
          <a:off x="0" y="3285229"/>
          <a:ext cx="6301601" cy="25812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0076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2300" kern="1200"/>
            <a:t>Financeiro: Orçamento e Receita. 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2300" kern="1200"/>
            <a:t>Conteúdo: Nome, diretor, elenco, gênero e idioma. 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2300" kern="1200"/>
            <a:t>Métricas de Avaliação: Nota média e contagem de votos. 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2300" kern="1200"/>
            <a:t>Metadados: Data de lançamento e popularidade.</a:t>
          </a:r>
          <a:endParaRPr lang="en-US" sz="2300" kern="1200"/>
        </a:p>
      </dsp:txBody>
      <dsp:txXfrm>
        <a:off x="0" y="3285229"/>
        <a:ext cx="6301601" cy="25812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736674-39CE-49B5-8F7C-3C264D86EE19}">
      <dsp:nvSpPr>
        <dsp:cNvPr id="0" name=""/>
        <dsp:cNvSpPr/>
      </dsp:nvSpPr>
      <dsp:spPr>
        <a:xfrm>
          <a:off x="0" y="118051"/>
          <a:ext cx="6666833" cy="66338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700" kern="1200"/>
            <a:t>Unificação: </a:t>
          </a:r>
          <a:endParaRPr lang="en-US" sz="2700" kern="1200"/>
        </a:p>
      </dsp:txBody>
      <dsp:txXfrm>
        <a:off x="32384" y="150435"/>
        <a:ext cx="6602065" cy="598621"/>
      </dsp:txXfrm>
    </dsp:sp>
    <dsp:sp modelId="{223A9FCD-31C3-43F9-B4E7-FF257B142588}">
      <dsp:nvSpPr>
        <dsp:cNvPr id="0" name=""/>
        <dsp:cNvSpPr/>
      </dsp:nvSpPr>
      <dsp:spPr>
        <a:xfrm>
          <a:off x="0" y="781441"/>
          <a:ext cx="6666833" cy="6567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2100" kern="1200"/>
            <a:t>Os dados de filmes e créditos foram unificados em um único dataset para uma análise completa.</a:t>
          </a:r>
          <a:endParaRPr lang="en-US" sz="2100" kern="1200"/>
        </a:p>
      </dsp:txBody>
      <dsp:txXfrm>
        <a:off x="0" y="781441"/>
        <a:ext cx="6666833" cy="656707"/>
      </dsp:txXfrm>
    </dsp:sp>
    <dsp:sp modelId="{F0AFB8C4-302E-4D99-9509-790C8312FB05}">
      <dsp:nvSpPr>
        <dsp:cNvPr id="0" name=""/>
        <dsp:cNvSpPr/>
      </dsp:nvSpPr>
      <dsp:spPr>
        <a:xfrm>
          <a:off x="0" y="1438148"/>
          <a:ext cx="6666833" cy="663389"/>
        </a:xfrm>
        <a:prstGeom prst="roundRect">
          <a:avLst/>
        </a:prstGeom>
        <a:gradFill rotWithShape="0">
          <a:gsLst>
            <a:gs pos="0">
              <a:schemeClr val="accent2">
                <a:hueOff val="3221807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7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7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700" kern="1200"/>
            <a:t>Tratamento de Dados Ausentes:</a:t>
          </a:r>
          <a:endParaRPr lang="en-US" sz="2700" kern="1200"/>
        </a:p>
      </dsp:txBody>
      <dsp:txXfrm>
        <a:off x="32384" y="1470532"/>
        <a:ext cx="6602065" cy="598621"/>
      </dsp:txXfrm>
    </dsp:sp>
    <dsp:sp modelId="{F8B59494-D909-4AB3-B9EC-4012592BB420}">
      <dsp:nvSpPr>
        <dsp:cNvPr id="0" name=""/>
        <dsp:cNvSpPr/>
      </dsp:nvSpPr>
      <dsp:spPr>
        <a:xfrm>
          <a:off x="0" y="2101538"/>
          <a:ext cx="6666833" cy="16208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2100" kern="1200"/>
            <a:t>Colunas com muitos dados faltantes e pouco impacto na análise, como homepage e tagline, foram removidas. 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2100" kern="1200"/>
            <a:t>Valores nulos em runtime (duração) foram preenchidos com a média geral do dataset. </a:t>
          </a:r>
          <a:endParaRPr lang="en-US" sz="2100" kern="1200"/>
        </a:p>
      </dsp:txBody>
      <dsp:txXfrm>
        <a:off x="0" y="2101538"/>
        <a:ext cx="6666833" cy="1620809"/>
      </dsp:txXfrm>
    </dsp:sp>
    <dsp:sp modelId="{FBB00DA4-C3A0-4E41-8B02-D896A5CECBC6}">
      <dsp:nvSpPr>
        <dsp:cNvPr id="0" name=""/>
        <dsp:cNvSpPr/>
      </dsp:nvSpPr>
      <dsp:spPr>
        <a:xfrm>
          <a:off x="0" y="3722348"/>
          <a:ext cx="6666833" cy="663389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700" kern="1200"/>
            <a:t>Extração de Informação: </a:t>
          </a:r>
          <a:endParaRPr lang="en-US" sz="2700" kern="1200"/>
        </a:p>
      </dsp:txBody>
      <dsp:txXfrm>
        <a:off x="32384" y="3754732"/>
        <a:ext cx="6602065" cy="598621"/>
      </dsp:txXfrm>
    </dsp:sp>
    <dsp:sp modelId="{86E7C6C8-D8EA-4397-83E6-1FC5D74A1D0D}">
      <dsp:nvSpPr>
        <dsp:cNvPr id="0" name=""/>
        <dsp:cNvSpPr/>
      </dsp:nvSpPr>
      <dsp:spPr>
        <a:xfrm>
          <a:off x="0" y="4385738"/>
          <a:ext cx="6666833" cy="9501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2100" kern="1200"/>
            <a:t>O gênero principal e o nome do diretor foram extraídos de colunas em formato JSON para facilitar a análise.</a:t>
          </a:r>
          <a:endParaRPr lang="en-US" sz="2100" kern="1200"/>
        </a:p>
      </dsp:txBody>
      <dsp:txXfrm>
        <a:off x="0" y="4385738"/>
        <a:ext cx="6666833" cy="9501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CA2632-5B17-4E96-924C-790F0274460C}">
      <dsp:nvSpPr>
        <dsp:cNvPr id="0" name=""/>
        <dsp:cNvSpPr/>
      </dsp:nvSpPr>
      <dsp:spPr>
        <a:xfrm>
          <a:off x="0" y="484609"/>
          <a:ext cx="6666833" cy="2182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58216" rIns="517420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200" kern="1200"/>
            <a:t>A média (6.31) e a mediana (6.30) são muito próximas, com um baixo desvio padrão. Isso sugere que a maioria dos filmes possui uma avaliação consistente, concentrada em torno da nota 6. </a:t>
          </a:r>
          <a:endParaRPr lang="en-US" sz="2200" kern="1200"/>
        </a:p>
      </dsp:txBody>
      <dsp:txXfrm>
        <a:off x="0" y="484609"/>
        <a:ext cx="6666833" cy="2182950"/>
      </dsp:txXfrm>
    </dsp:sp>
    <dsp:sp modelId="{24D09808-CE22-4968-8C6D-EFD65140F614}">
      <dsp:nvSpPr>
        <dsp:cNvPr id="0" name=""/>
        <dsp:cNvSpPr/>
      </dsp:nvSpPr>
      <dsp:spPr>
        <a:xfrm>
          <a:off x="333341" y="159889"/>
          <a:ext cx="4666783" cy="6494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/>
            <a:t>Nota Média: </a:t>
          </a:r>
          <a:endParaRPr lang="en-US" sz="2200" kern="1200"/>
        </a:p>
      </dsp:txBody>
      <dsp:txXfrm>
        <a:off x="365044" y="191592"/>
        <a:ext cx="4603377" cy="586034"/>
      </dsp:txXfrm>
    </dsp:sp>
    <dsp:sp modelId="{BE9C56E9-B8AD-474C-A3CA-BE786475CB0E}">
      <dsp:nvSpPr>
        <dsp:cNvPr id="0" name=""/>
        <dsp:cNvSpPr/>
      </dsp:nvSpPr>
      <dsp:spPr>
        <a:xfrm>
          <a:off x="0" y="3111080"/>
          <a:ext cx="6666833" cy="2182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58216" rIns="517420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200" kern="1200"/>
            <a:t>Assim como os dados financeiros, a popularidade também apresenta grande diferença entre média e mediana, indicando que poucos filmes alcançam um nível de popularidade extremamente alto.</a:t>
          </a:r>
          <a:endParaRPr lang="en-US" sz="2200" kern="1200"/>
        </a:p>
      </dsp:txBody>
      <dsp:txXfrm>
        <a:off x="0" y="3111080"/>
        <a:ext cx="6666833" cy="2182950"/>
      </dsp:txXfrm>
    </dsp:sp>
    <dsp:sp modelId="{06C596F2-94F9-45DD-9553-E2D5008F094E}">
      <dsp:nvSpPr>
        <dsp:cNvPr id="0" name=""/>
        <dsp:cNvSpPr/>
      </dsp:nvSpPr>
      <dsp:spPr>
        <a:xfrm>
          <a:off x="333341" y="2786359"/>
          <a:ext cx="4666783" cy="64944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/>
            <a:t>Popularidade: </a:t>
          </a:r>
          <a:endParaRPr lang="en-US" sz="2200" kern="1200"/>
        </a:p>
      </dsp:txBody>
      <dsp:txXfrm>
        <a:off x="365044" y="2818062"/>
        <a:ext cx="4603377" cy="5860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2D3A42-BF32-48B9-A76D-360D08C5DFFD}">
      <dsp:nvSpPr>
        <dsp:cNvPr id="0" name=""/>
        <dsp:cNvSpPr/>
      </dsp:nvSpPr>
      <dsp:spPr>
        <a:xfrm>
          <a:off x="0" y="366420"/>
          <a:ext cx="6900512" cy="2324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74904" rIns="53555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/>
            <a:t>Análise de Risco: Para investimentos de menor risco, focar em gêneros com avaliações consistentemente boas, como Drama e Crime.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/>
            <a:t>Identificar "Gemas Escondidas": Estudar a fundo os filmes de baixo orçamento e alta receita para identificar padrões de sucesso que não dependem de grandes investimentos.</a:t>
          </a:r>
          <a:endParaRPr lang="en-US" sz="1800" kern="1200"/>
        </a:p>
      </dsp:txBody>
      <dsp:txXfrm>
        <a:off x="0" y="366420"/>
        <a:ext cx="6900512" cy="2324700"/>
      </dsp:txXfrm>
    </dsp:sp>
    <dsp:sp modelId="{F3BE56F3-8E64-4A0E-906F-6F611419EBF4}">
      <dsp:nvSpPr>
        <dsp:cNvPr id="0" name=""/>
        <dsp:cNvSpPr/>
      </dsp:nvSpPr>
      <dsp:spPr>
        <a:xfrm>
          <a:off x="345025" y="100740"/>
          <a:ext cx="4830358" cy="5313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Sugestões de Negócio: </a:t>
          </a:r>
          <a:endParaRPr lang="en-US" sz="1800" kern="1200"/>
        </a:p>
      </dsp:txBody>
      <dsp:txXfrm>
        <a:off x="370964" y="126679"/>
        <a:ext cx="4778480" cy="479482"/>
      </dsp:txXfrm>
    </dsp:sp>
    <dsp:sp modelId="{08731A89-C621-4B39-9615-7ACF6C4500AA}">
      <dsp:nvSpPr>
        <dsp:cNvPr id="0" name=""/>
        <dsp:cNvSpPr/>
      </dsp:nvSpPr>
      <dsp:spPr>
        <a:xfrm>
          <a:off x="0" y="3054000"/>
          <a:ext cx="6900512" cy="2381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74904" rIns="53555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/>
            <a:t>Aprimorar o modelo preditivo incluindo variáveis como o diretor principal, atores do elenco e palavras-chave do enredo.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/>
            <a:t>Realizar uma análise de sentimento a partir das sinopses (overview) para criar uma nova variável preditiva.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/>
            <a:t>Analisar a performance dos filmes ao longo dos anos para identificar tendências de gênero e popularidade.</a:t>
          </a:r>
          <a:endParaRPr lang="en-US" sz="1800" kern="1200"/>
        </a:p>
      </dsp:txBody>
      <dsp:txXfrm>
        <a:off x="0" y="3054000"/>
        <a:ext cx="6900512" cy="2381400"/>
      </dsp:txXfrm>
    </dsp:sp>
    <dsp:sp modelId="{9A3E0124-802A-4A4E-99AB-9E90E8046BEA}">
      <dsp:nvSpPr>
        <dsp:cNvPr id="0" name=""/>
        <dsp:cNvSpPr/>
      </dsp:nvSpPr>
      <dsp:spPr>
        <a:xfrm>
          <a:off x="345025" y="2788320"/>
          <a:ext cx="4830358" cy="5313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Próximos Passos:</a:t>
          </a:r>
          <a:endParaRPr lang="en-US" sz="1800" kern="1200"/>
        </a:p>
      </dsp:txBody>
      <dsp:txXfrm>
        <a:off x="370964" y="2814259"/>
        <a:ext cx="4778480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9CD324-50CC-BBDC-7955-DDE787DD4F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0CC772E-C6EF-C160-9487-65A14F92F8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0408A0-B199-1784-21F1-75FADB501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DBA54C8-6E23-8B65-91A4-48416B3F6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B788501-C74F-A344-7542-69A705644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0013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E761E1-3D60-221F-95A0-13F80007F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EFF71FD-F06B-536C-2D7E-2F548A8532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3ABDC1-3CD3-E9AF-ED71-A8E092D0E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B14135-FE35-01BF-D912-7795C8EB4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8F5E28D-D004-1A04-4646-303CA38E2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291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E627FD1-10CC-22E3-9CC9-44284D0DB9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2B19173-F070-BA2C-6B57-CCB7536F7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889316-2D47-4ED5-32CD-A6A5C24C6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F1624D-7DAC-ABDF-5055-E24215B51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F41A2A-BC94-5062-F220-30318EB77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039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E491F5-8AB5-0C83-AED4-8C00576BB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BB692B-E8D4-6B5F-3779-3A07A3BEA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F0A8ED-84E3-C34B-F073-74234FE2C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68D1F1-53EB-F9E4-4644-332EAEF9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44DFE55-CC0C-000A-FFE3-BD5A35C49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1302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F787A4-AA4B-9E1C-8012-65FDF86A9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0B4DB9C-A566-F437-5F04-32E4A8FB3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F6D040-3503-1148-94C4-C1667374B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7AE12C-AE61-D24E-34F2-269343A8B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1CE3A6B-5F05-5BFF-E26C-04ECCCB21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250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CC9E5-4E6D-FCE7-5B6B-7147C0CE2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6A2237-352B-48FF-1B12-140D036A36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51634B0-F57C-8C16-B65C-CE4C8515E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DC75FCA-5301-30E0-91DA-046B9A91A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F645438-EC07-BA27-7407-C9C49F4D3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B9AA760-B5EB-425A-27B1-D46AB9A7A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4705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111BC1-6590-21F3-9AC1-148C9F88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159066B-CA54-2B23-629C-64E7C7AE8A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18D45AF-3866-F357-E31B-E9F1EA78B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9056237-5462-1E13-4838-99B38EC7EE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B1BE5A9-056D-9D61-D5C5-6488A6F4CF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35606D1-52D0-53B3-B9B9-8BED80CCD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2ABE474-F891-3229-BB34-E399E693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62F4A65-4EAB-3155-C40C-88FE87FCD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832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45785A-777B-CCF5-F92D-EA93B4A7B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FEF518F-C6F0-287B-8365-D8DA90527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100AD74-1795-67E8-60A9-28AC8E828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8B12F2-70DF-DCBF-B702-0022DAD68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8868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1ABE761-1B1C-DD56-D313-836B6626B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8040753-E971-2199-9569-A0551C74A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39D33F9-16AE-5D6B-B438-C4BC9F64F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611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E8113E-E2CD-AB70-44E2-06CBA9E6B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BAF8FEC-254D-0C69-2664-BC7805CE1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F6C1249-AE79-2E5B-8951-D9DC798E2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1CC3142-F58E-A411-3588-F04649553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46A8D04-9908-18D2-13F3-44A1C78A6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9FFDE17-A1E3-BF28-019A-74DC4FEA6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9450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42B27-E6D0-E10C-C3B6-D96F9DAD0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5CE603D-D2B1-DABA-82A9-0699BBBADB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4B6BB42-8E21-986B-31A0-D0ABFCD791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182D7C8-8402-E452-A5CE-9C490FAE6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9B002DA-F2F1-9F41-EF42-3994AC5E2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9DE3883-152A-65C1-5F0B-EC8286581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1128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BBBF135-A4F4-4924-1A5D-523F3E304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0AFD5C-DD06-4CF2-D8B3-03D619F61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529992-46EF-EC6A-4004-2B9E7B39B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45A86D-2C28-4E63-BC1C-B23D11883062}" type="datetimeFigureOut">
              <a:rPr lang="pt-BR" smtClean="0"/>
              <a:t>21/09/2025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03D2EDE-52E1-B41E-6CB3-4FE3152405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321AB3-812D-1FCA-50F9-9143C47CBF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8C9D5F-7CCD-4719-870C-D4A3DCE482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8197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Vídeo 7" descr="Gráfico de Barra de Mercado de Ações">
            <a:extLst>
              <a:ext uri="{FF2B5EF4-FFF2-40B4-BE49-F238E27FC236}">
                <a16:creationId xmlns:a16="http://schemas.microsoft.com/office/drawing/2014/main" id="{84A90284-382F-E2E6-9922-B580E74B10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68D10E-7B0E-1EF9-C4F9-D2747F45B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733" y="554845"/>
            <a:ext cx="10656891" cy="39026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Análise de Dados e Modelo Preditivo com TMDB 5000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EA3A6CC-D6ED-7CB0-DCFC-EA55209714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5523" y="4718033"/>
            <a:ext cx="10678296" cy="11750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Um mergulho nos fatores de sucesso cinematográfico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9F1AB8C-6D88-1A5B-E8BC-54241B5B1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27" y="5976622"/>
            <a:ext cx="12143873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Autor: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Victor Augusto de Aquino Silvério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Empresa: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MovieScope</a:t>
            </a:r>
          </a:p>
        </p:txBody>
      </p:sp>
    </p:spTree>
    <p:extLst>
      <p:ext uri="{BB962C8B-B14F-4D97-AF65-F5344CB8AC3E}">
        <p14:creationId xmlns:p14="http://schemas.microsoft.com/office/powerpoint/2010/main" val="3946569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B5622AF-6060-5495-FBD0-1DF698ACF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/>
          </a:bodyPr>
          <a:lstStyle/>
          <a:p>
            <a:r>
              <a:rPr lang="pt-BR" sz="5000"/>
              <a:t>Os Mais Prolíficos da Indústria</a:t>
            </a:r>
          </a:p>
        </p:txBody>
      </p:sp>
      <p:pic>
        <p:nvPicPr>
          <p:cNvPr id="5" name="Imagem 4" descr="Gráfico, Gráfico de barras">
            <a:extLst>
              <a:ext uri="{FF2B5EF4-FFF2-40B4-BE49-F238E27FC236}">
                <a16:creationId xmlns:a16="http://schemas.microsoft.com/office/drawing/2014/main" id="{67A74497-A59E-1FA2-276E-C6876E997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6" y="1381887"/>
            <a:ext cx="5458968" cy="4094225"/>
          </a:xfrm>
          <a:prstGeom prst="rect">
            <a:avLst/>
          </a:prstGeom>
        </p:spPr>
      </p:pic>
      <p:sp>
        <p:nvSpPr>
          <p:cNvPr id="12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A4B08A-58E1-3CA0-FF6A-93342FBF2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BR" sz="1700"/>
              <a:t>Este gráfico de barras revela os diretores com o maior número de filmes registrados no dataset.</a:t>
            </a:r>
          </a:p>
          <a:p>
            <a:endParaRPr lang="pt-BR" sz="1700"/>
          </a:p>
          <a:p>
            <a:r>
              <a:rPr lang="pt-BR" sz="1700"/>
              <a:t>Nomes como Steven Spielberg, Woody Allen e Clint Eastwood lideram a lista, o que é esperado dada suas longas e aclamadas carreiras.</a:t>
            </a:r>
          </a:p>
          <a:p>
            <a:endParaRPr lang="pt-BR" sz="1700"/>
          </a:p>
          <a:p>
            <a:r>
              <a:rPr lang="pt-BR" sz="1700"/>
              <a:t>Essa análise pode ajudar a identificar diretores com vasta experiência e um portfólio consolidado.</a:t>
            </a:r>
          </a:p>
        </p:txBody>
      </p:sp>
    </p:spTree>
    <p:extLst>
      <p:ext uri="{BB962C8B-B14F-4D97-AF65-F5344CB8AC3E}">
        <p14:creationId xmlns:p14="http://schemas.microsoft.com/office/powerpoint/2010/main" val="3942090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5010D0-833C-6367-D985-0199F034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pt-BR" sz="3600">
                <a:solidFill>
                  <a:schemeClr val="tx2"/>
                </a:solidFill>
              </a:rPr>
              <a:t>É Possível Prever o Sucesso?</a:t>
            </a:r>
          </a:p>
        </p:txBody>
      </p:sp>
      <p:sp>
        <p:nvSpPr>
          <p:cNvPr id="21" name="Espaço Reservado para Conteúdo 2">
            <a:extLst>
              <a:ext uri="{FF2B5EF4-FFF2-40B4-BE49-F238E27FC236}">
                <a16:creationId xmlns:a16="http://schemas.microsoft.com/office/drawing/2014/main" id="{1C2C1697-B6F5-73B6-EE73-43026B701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pt-BR" sz="1800">
                <a:solidFill>
                  <a:schemeClr val="tx2"/>
                </a:solidFill>
              </a:rPr>
              <a:t>Objetivo: Criar um modelo de Regressão Linear para prever a nota média (vote_average) de um filme. </a:t>
            </a:r>
          </a:p>
          <a:p>
            <a:endParaRPr lang="pt-BR" sz="1800">
              <a:solidFill>
                <a:schemeClr val="tx2"/>
              </a:solidFill>
            </a:endParaRPr>
          </a:p>
          <a:p>
            <a:r>
              <a:rPr lang="pt-BR" sz="1800">
                <a:solidFill>
                  <a:schemeClr val="tx2"/>
                </a:solidFill>
              </a:rPr>
              <a:t>Variáveis Utilizadas (Features):</a:t>
            </a:r>
          </a:p>
          <a:p>
            <a:pPr lvl="1"/>
            <a:r>
              <a:rPr lang="pt-BR" sz="1800">
                <a:solidFill>
                  <a:schemeClr val="tx2"/>
                </a:solidFill>
              </a:rPr>
              <a:t>budget (orçamento) </a:t>
            </a:r>
          </a:p>
          <a:p>
            <a:pPr lvl="1"/>
            <a:r>
              <a:rPr lang="pt-BR" sz="1800">
                <a:solidFill>
                  <a:schemeClr val="tx2"/>
                </a:solidFill>
              </a:rPr>
              <a:t>revenue (receita) </a:t>
            </a:r>
          </a:p>
          <a:p>
            <a:pPr lvl="1"/>
            <a:r>
              <a:rPr lang="pt-BR" sz="1800">
                <a:solidFill>
                  <a:schemeClr val="tx2"/>
                </a:solidFill>
              </a:rPr>
              <a:t>popularity (popularidade) </a:t>
            </a:r>
          </a:p>
          <a:p>
            <a:pPr lvl="1"/>
            <a:r>
              <a:rPr lang="pt-BR" sz="1800">
                <a:solidFill>
                  <a:schemeClr val="tx2"/>
                </a:solidFill>
              </a:rPr>
              <a:t>vote_count (número de votos) </a:t>
            </a:r>
          </a:p>
          <a:p>
            <a:pPr lvl="1"/>
            <a:r>
              <a:rPr lang="pt-BR" sz="1800">
                <a:solidFill>
                  <a:schemeClr val="tx2"/>
                </a:solidFill>
              </a:rPr>
              <a:t>runtime (duração)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16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17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phic 6" descr="Alvo">
            <a:extLst>
              <a:ext uri="{FF2B5EF4-FFF2-40B4-BE49-F238E27FC236}">
                <a16:creationId xmlns:a16="http://schemas.microsoft.com/office/drawing/2014/main" id="{A4F6755F-C6B9-39EF-DB07-10023E796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3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5F9938-C1E9-C1C2-57D9-F6ED1B765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pt-BR" sz="3600" dirty="0">
                <a:solidFill>
                  <a:schemeClr val="tx2"/>
                </a:solidFill>
              </a:rPr>
              <a:t>Qual a Precisão da Nossa Previsão?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B4A4453-66B8-719F-A511-9951AB82B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23" y="2021305"/>
            <a:ext cx="6038998" cy="4663961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pt-BR" sz="1800" dirty="0">
                <a:solidFill>
                  <a:schemeClr val="tx2"/>
                </a:solidFill>
              </a:rPr>
              <a:t>Avaliamos o modelo utilizando métricas padrão para regressão.</a:t>
            </a:r>
          </a:p>
          <a:p>
            <a:pPr marL="0" indent="0">
              <a:buNone/>
            </a:pPr>
            <a:endParaRPr lang="pt-BR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pt-BR" sz="1800" dirty="0">
                <a:solidFill>
                  <a:schemeClr val="tx2"/>
                </a:solidFill>
              </a:rPr>
              <a:t>Métricas de Performance:</a:t>
            </a:r>
          </a:p>
          <a:p>
            <a:pPr marL="0" indent="0">
              <a:buNone/>
            </a:pPr>
            <a:endParaRPr lang="pt-BR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pt-BR" sz="1800" dirty="0">
                <a:solidFill>
                  <a:schemeClr val="tx2"/>
                </a:solidFill>
              </a:rPr>
              <a:t>MSE (Erro Quadrático Médio): 0.57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2"/>
                </a:solidFill>
              </a:rPr>
              <a:t>RMSE (Raiz do Erro Quadrático Médio): 0.76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2"/>
                </a:solidFill>
              </a:rPr>
              <a:t>R² (Coeficiente de Determinação): 0.33</a:t>
            </a:r>
          </a:p>
          <a:p>
            <a:pPr marL="0" indent="0">
              <a:buNone/>
            </a:pPr>
            <a:endParaRPr lang="pt-BR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pt-BR" sz="1800" dirty="0">
                <a:solidFill>
                  <a:schemeClr val="tx2"/>
                </a:solidFill>
              </a:rPr>
              <a:t>Interpretação: O R² de 0.33 significa que nosso modelo consegue explicar aproximadamente 33% da variação nas notas dos filmes usando as variáveis escolhidas. </a:t>
            </a:r>
          </a:p>
          <a:p>
            <a:pPr marL="0" indent="0">
              <a:buNone/>
            </a:pPr>
            <a:endParaRPr lang="pt-BR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pt-BR" sz="1800" dirty="0">
                <a:solidFill>
                  <a:schemeClr val="tx2"/>
                </a:solidFill>
              </a:rPr>
              <a:t>Conclusão sobre o modelo: O resultado é modesto. Isso indica que, embora métricas financeiras e de popularidade tenham sua influência, elas sozinhas não são suficientes para determinar a qualidade percebida (a nota) de um filme.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phic 6" descr="Erro">
            <a:extLst>
              <a:ext uri="{FF2B5EF4-FFF2-40B4-BE49-F238E27FC236}">
                <a16:creationId xmlns:a16="http://schemas.microsoft.com/office/drawing/2014/main" id="{34F11233-11E5-F2A9-A906-EC8DF3C5B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884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409059-51EC-9CB6-52EB-0BF7762D2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Principais Insights da Análise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05349A-0C0D-A53A-C26A-4D99921F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O mercado de filmes é dominado por outliers financeiros, mas a qualidade (nota) é distribuída de forma muito mais consistente.</a:t>
            </a:r>
          </a:p>
          <a:p>
            <a:endParaRPr lang="pt-BR" dirty="0"/>
          </a:p>
          <a:p>
            <a:r>
              <a:rPr lang="pt-BR" dirty="0"/>
              <a:t>A maioria dos filmes é avaliada com notas entre 6 e 7, independentemente do gênero.</a:t>
            </a:r>
          </a:p>
          <a:p>
            <a:endParaRPr lang="pt-BR" dirty="0"/>
          </a:p>
          <a:p>
            <a:r>
              <a:rPr lang="pt-BR" dirty="0"/>
              <a:t>Investir mais dinheiro em um filme aumenta a probabilidade de um retorno maior, mas não garante nem o sucesso de bilheteria nem uma boa avaliação.</a:t>
            </a:r>
          </a:p>
          <a:p>
            <a:endParaRPr lang="pt-BR" dirty="0"/>
          </a:p>
          <a:p>
            <a:r>
              <a:rPr lang="pt-BR" dirty="0"/>
              <a:t>Fatores como roteiro, direção e elenco (não totalmente quantificados neste modelo) provavelmente desempenham um papel crucial na determinação da nota final de um filme.</a:t>
            </a:r>
          </a:p>
        </p:txBody>
      </p:sp>
    </p:spTree>
    <p:extLst>
      <p:ext uri="{BB962C8B-B14F-4D97-AF65-F5344CB8AC3E}">
        <p14:creationId xmlns:p14="http://schemas.microsoft.com/office/powerpoint/2010/main" val="1149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242B886-3821-5719-BBD1-A3227F00B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pt-BR" sz="4200"/>
              <a:t>Oportunidades Estratégicas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620261E7-FBA7-5B67-D7FE-566F0967B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6219886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4232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AE66A2-B090-0FC2-FE51-D4532C9C0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Obrigado!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B88C8D-094D-06BF-D27B-79C06357C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Perguntas?</a:t>
            </a:r>
          </a:p>
        </p:txBody>
      </p:sp>
    </p:spTree>
    <p:extLst>
      <p:ext uri="{BB962C8B-B14F-4D97-AF65-F5344CB8AC3E}">
        <p14:creationId xmlns:p14="http://schemas.microsoft.com/office/powerpoint/2010/main" val="598469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A0263A9-EDD4-E4D1-62DF-0E4BEB807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r>
              <a:rPr lang="pt-BR">
                <a:solidFill>
                  <a:schemeClr val="bg1"/>
                </a:solidFill>
              </a:rPr>
              <a:t>O Desafio:</a:t>
            </a: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5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7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38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F0A0752A-09B0-087B-83FF-C2DAF4BC56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5068657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7823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B0A61BD-4454-8C6C-2741-A8BF6BF41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r>
              <a:rPr lang="pt-BR">
                <a:solidFill>
                  <a:schemeClr val="bg1"/>
                </a:solidFill>
              </a:rPr>
              <a:t>Matéria-Prima: O Dataset TMDB 5000</a:t>
            </a: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B5B513AC-440A-0E1B-71E7-1823534EC8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1151961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8005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1D8D492-3876-7C8E-9343-97F18186B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pt-BR" sz="4000">
                <a:solidFill>
                  <a:srgbClr val="FFFFFF"/>
                </a:solidFill>
              </a:rPr>
              <a:t>Da Fonte ao Tratamento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E3C05AED-7742-6037-2AD6-2881B06114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1797259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81383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2D2D6D-EEE0-09F2-7C50-ED63D6324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pt-BR" sz="4000">
                <a:solidFill>
                  <a:srgbClr val="FFFFFF"/>
                </a:solidFill>
              </a:rPr>
              <a:t>O que os Números nos Dizem?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30A7490-7C06-30F4-775D-89F8A60E3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2000"/>
              <a:t>Calculamos as principais métricas estatísticas para as variáveis numéricas mais importantes.</a:t>
            </a:r>
          </a:p>
          <a:p>
            <a:endParaRPr lang="pt-BR" sz="2000"/>
          </a:p>
          <a:p>
            <a:r>
              <a:rPr lang="pt-BR" sz="2000"/>
              <a:t>Orçamento e Receita: </a:t>
            </a:r>
          </a:p>
          <a:p>
            <a:pPr lvl="1"/>
            <a:r>
              <a:rPr lang="pt-BR" sz="2000"/>
              <a:t>A média é muito superior à mediana. Isso indica a presença de outliers: filmes "blockbuster" com valores astronômicos que puxam a média para cima, enquanto a maioria dos filmes opera com orçamentos e receitas mais modestos. </a:t>
            </a:r>
          </a:p>
        </p:txBody>
      </p:sp>
    </p:spTree>
    <p:extLst>
      <p:ext uri="{BB962C8B-B14F-4D97-AF65-F5344CB8AC3E}">
        <p14:creationId xmlns:p14="http://schemas.microsoft.com/office/powerpoint/2010/main" val="1095312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1D2F74-EDC9-5E60-919F-4FC92050B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5736BAB-4E44-C642-5A44-DA0B94829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pt-BR" sz="4000">
                <a:solidFill>
                  <a:srgbClr val="FFFFFF"/>
                </a:solidFill>
              </a:rPr>
              <a:t>O que os Números nos Dizem?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870718CF-3B4C-7380-5A2E-344E56AB87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5660908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083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EE3BD8-F19D-CC8D-3F4E-8DE2BB584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5000"/>
              <a:t>A Maioria dos Filmes Agrada?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5915EE-C27F-57A6-05D0-A5E57F470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BR" sz="2200"/>
              <a:t>O histograma mostra uma distribuição normal, com uma clara concentração de filmes recebendo notas entre 6 e 7. </a:t>
            </a:r>
          </a:p>
          <a:p>
            <a:endParaRPr lang="pt-BR" sz="2200"/>
          </a:p>
          <a:p>
            <a:r>
              <a:rPr lang="pt-BR" sz="2200"/>
              <a:t>Pouquíssimos filmes recebem notas muito baixas (abaixo de 4) ou muito altas (acima de 8), reforçando a consistência nas avaliações.</a:t>
            </a:r>
          </a:p>
        </p:txBody>
      </p:sp>
      <p:pic>
        <p:nvPicPr>
          <p:cNvPr id="5" name="Imagem 4" descr="Gráfico, Histograma">
            <a:extLst>
              <a:ext uri="{FF2B5EF4-FFF2-40B4-BE49-F238E27FC236}">
                <a16:creationId xmlns:a16="http://schemas.microsoft.com/office/drawing/2014/main" id="{E262EFF5-1F0E-338F-A10E-949DB8F8E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381887"/>
            <a:ext cx="5458968" cy="456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54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133E62-7761-5BAA-7871-E5846C106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pt-BR" dirty="0"/>
              <a:t>Dinheiro Traz Dinheiro?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D1AD40-89D9-B868-9EDF-CA8631D4E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pt-BR" sz="2000"/>
              <a:t>O gráfico de dispersão mostra uma correlação positiva: em geral, filmes com maior orçamento tendem a gerar maior receita.</a:t>
            </a:r>
          </a:p>
          <a:p>
            <a:r>
              <a:rPr lang="pt-BR" sz="2000"/>
              <a:t>No entanto, a relação não é linear. Existem muitos filmes com alto orçamento que não tiveram o retorno esperado, e alguns com baixo orçamento que foram um grande sucesso de bilheteria. Ou seja, um grande orçamento ajuda, mas não é garantia de sucesso.</a:t>
            </a:r>
          </a:p>
        </p:txBody>
      </p:sp>
      <p:pic>
        <p:nvPicPr>
          <p:cNvPr id="5" name="Imagem 4" descr="Gráfico, Gráfico de dispersão">
            <a:extLst>
              <a:ext uri="{FF2B5EF4-FFF2-40B4-BE49-F238E27FC236}">
                <a16:creationId xmlns:a16="http://schemas.microsoft.com/office/drawing/2014/main" id="{54B961F5-62C1-0A77-96F3-D7CF843E2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367" y="1940438"/>
            <a:ext cx="4788505" cy="3918122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12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188F84E-6A6C-4BF7-19C8-8D17102B7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BR" sz="3800"/>
              <a:t>Qual Gênero se Destaca na Avaliação?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40D41CD-47D7-66C7-F9D8-FA9229B6E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BR" sz="1700"/>
              <a:t>Analisando os 10 gêneros mais comuns, notamos que a mediana das notas é bastante similar entre eles, variando principalmente entre 6 e 7.</a:t>
            </a:r>
          </a:p>
          <a:p>
            <a:endParaRPr lang="pt-BR" sz="1700"/>
          </a:p>
          <a:p>
            <a:r>
              <a:rPr lang="pt-BR" sz="1700"/>
              <a:t>Gêneros como Drama, Crime e Animação apresentam uma mediana ligeiramente superior.</a:t>
            </a:r>
          </a:p>
          <a:p>
            <a:endParaRPr lang="pt-BR" sz="1700"/>
          </a:p>
          <a:p>
            <a:r>
              <a:rPr lang="pt-BR" sz="1700"/>
              <a:t>O gênero Horror, apesar de ter uma mediana competitiva, apresenta uma grande quantidade de outliers com notas muito baixas.</a:t>
            </a:r>
          </a:p>
        </p:txBody>
      </p:sp>
      <p:pic>
        <p:nvPicPr>
          <p:cNvPr id="7" name="Imagem 6" descr="Gráfico, Gráfico de caixa estreita">
            <a:extLst>
              <a:ext uri="{FF2B5EF4-FFF2-40B4-BE49-F238E27FC236}">
                <a16:creationId xmlns:a16="http://schemas.microsoft.com/office/drawing/2014/main" id="{93B4FF4E-6019-13D2-9D9A-D44C09EDF9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7" y="1381887"/>
            <a:ext cx="5640807" cy="423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5243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1037</Words>
  <Application>Microsoft Office PowerPoint</Application>
  <PresentationFormat>Widescreen</PresentationFormat>
  <Paragraphs>91</Paragraphs>
  <Slides>15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Tema do Office</vt:lpstr>
      <vt:lpstr>Análise de Dados e Modelo Preditivo com TMDB 5000</vt:lpstr>
      <vt:lpstr>O Desafio:</vt:lpstr>
      <vt:lpstr>Matéria-Prima: O Dataset TMDB 5000</vt:lpstr>
      <vt:lpstr>Da Fonte ao Tratamento</vt:lpstr>
      <vt:lpstr>O que os Números nos Dizem?</vt:lpstr>
      <vt:lpstr>O que os Números nos Dizem?</vt:lpstr>
      <vt:lpstr>A Maioria dos Filmes Agrada?</vt:lpstr>
      <vt:lpstr>Dinheiro Traz Dinheiro?</vt:lpstr>
      <vt:lpstr>Qual Gênero se Destaca na Avaliação?</vt:lpstr>
      <vt:lpstr>Os Mais Prolíficos da Indústria</vt:lpstr>
      <vt:lpstr>É Possível Prever o Sucesso?</vt:lpstr>
      <vt:lpstr>Qual a Precisão da Nossa Previsão?</vt:lpstr>
      <vt:lpstr>Principais Insights da Análise</vt:lpstr>
      <vt:lpstr>Oportunidades Estratégicas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VICTOR AUGUSTO DE AQUINO SILVERIO</dc:creator>
  <cp:lastModifiedBy>VICTOR AUGUSTO DE AQUINO SILVERIO</cp:lastModifiedBy>
  <cp:revision>3</cp:revision>
  <dcterms:created xsi:type="dcterms:W3CDTF">2025-09-20T01:26:09Z</dcterms:created>
  <dcterms:modified xsi:type="dcterms:W3CDTF">2025-09-21T19:53:43Z</dcterms:modified>
</cp:coreProperties>
</file>

<file path=docProps/thumbnail.jpeg>
</file>